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2"/>
  </p:notesMasterIdLst>
  <p:sldIdLst>
    <p:sldId id="257" r:id="rId2"/>
    <p:sldId id="288" r:id="rId3"/>
    <p:sldId id="279" r:id="rId4"/>
    <p:sldId id="289" r:id="rId5"/>
    <p:sldId id="277" r:id="rId6"/>
    <p:sldId id="260" r:id="rId7"/>
    <p:sldId id="276" r:id="rId8"/>
    <p:sldId id="264" r:id="rId9"/>
    <p:sldId id="267" r:id="rId10"/>
    <p:sldId id="265" r:id="rId11"/>
    <p:sldId id="263" r:id="rId12"/>
    <p:sldId id="261" r:id="rId13"/>
    <p:sldId id="278" r:id="rId14"/>
    <p:sldId id="274" r:id="rId15"/>
    <p:sldId id="280" r:id="rId16"/>
    <p:sldId id="281" r:id="rId17"/>
    <p:sldId id="282" r:id="rId18"/>
    <p:sldId id="290" r:id="rId19"/>
    <p:sldId id="268" r:id="rId20"/>
    <p:sldId id="269" r:id="rId21"/>
    <p:sldId id="270" r:id="rId22"/>
    <p:sldId id="272" r:id="rId23"/>
    <p:sldId id="273" r:id="rId24"/>
    <p:sldId id="283" r:id="rId25"/>
    <p:sldId id="284" r:id="rId26"/>
    <p:sldId id="285" r:id="rId27"/>
    <p:sldId id="286" r:id="rId28"/>
    <p:sldId id="287" r:id="rId29"/>
    <p:sldId id="266" r:id="rId30"/>
    <p:sldId id="25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9519F9-6C89-44B3-B1CA-AE6C0D0E6295}" v="4" dt="2024-07-25T18:14:56.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Gallagher" userId="1f7a594517d4e679" providerId="LiveId" clId="{279519F9-6C89-44B3-B1CA-AE6C0D0E6295}"/>
    <pc:docChg chg="undo custSel addSld modSld sldOrd">
      <pc:chgData name="Robin Gallagher" userId="1f7a594517d4e679" providerId="LiveId" clId="{279519F9-6C89-44B3-B1CA-AE6C0D0E6295}" dt="2024-08-08T21:13:00.374" v="768" actId="729"/>
      <pc:docMkLst>
        <pc:docMk/>
      </pc:docMkLst>
      <pc:sldChg chg="modSp mod">
        <pc:chgData name="Robin Gallagher" userId="1f7a594517d4e679" providerId="LiveId" clId="{279519F9-6C89-44B3-B1CA-AE6C0D0E6295}" dt="2024-07-25T18:28:14.979" v="636" actId="1076"/>
        <pc:sldMkLst>
          <pc:docMk/>
          <pc:sldMk cId="4149716962" sldId="260"/>
        </pc:sldMkLst>
        <pc:spChg chg="mod">
          <ac:chgData name="Robin Gallagher" userId="1f7a594517d4e679" providerId="LiveId" clId="{279519F9-6C89-44B3-B1CA-AE6C0D0E6295}" dt="2024-07-25T18:27:36.995" v="633" actId="27636"/>
          <ac:spMkLst>
            <pc:docMk/>
            <pc:sldMk cId="4149716962" sldId="260"/>
            <ac:spMk id="3" creationId="{5141201F-B030-7856-F86F-408E224FE6F6}"/>
          </ac:spMkLst>
        </pc:spChg>
        <pc:spChg chg="mod">
          <ac:chgData name="Robin Gallagher" userId="1f7a594517d4e679" providerId="LiveId" clId="{279519F9-6C89-44B3-B1CA-AE6C0D0E6295}" dt="2024-07-25T18:27:36.995" v="632" actId="27636"/>
          <ac:spMkLst>
            <pc:docMk/>
            <pc:sldMk cId="4149716962" sldId="260"/>
            <ac:spMk id="4" creationId="{1B937D7C-EC44-C95A-A6DA-0229D50E993D}"/>
          </ac:spMkLst>
        </pc:spChg>
        <pc:picChg chg="mod">
          <ac:chgData name="Robin Gallagher" userId="1f7a594517d4e679" providerId="LiveId" clId="{279519F9-6C89-44B3-B1CA-AE6C0D0E6295}" dt="2024-07-25T18:27:58.538" v="634" actId="14100"/>
          <ac:picMkLst>
            <pc:docMk/>
            <pc:sldMk cId="4149716962" sldId="260"/>
            <ac:picMk id="9" creationId="{1C993320-4863-DF62-5C91-1F18673290E1}"/>
          </ac:picMkLst>
        </pc:picChg>
        <pc:picChg chg="mod">
          <ac:chgData name="Robin Gallagher" userId="1f7a594517d4e679" providerId="LiveId" clId="{279519F9-6C89-44B3-B1CA-AE6C0D0E6295}" dt="2024-07-25T18:28:14.979" v="636" actId="1076"/>
          <ac:picMkLst>
            <pc:docMk/>
            <pc:sldMk cId="4149716962" sldId="260"/>
            <ac:picMk id="11" creationId="{14337847-A90D-679B-853D-AD70BBACF943}"/>
          </ac:picMkLst>
        </pc:picChg>
      </pc:sldChg>
      <pc:sldChg chg="mod modShow">
        <pc:chgData name="Robin Gallagher" userId="1f7a594517d4e679" providerId="LiveId" clId="{279519F9-6C89-44B3-B1CA-AE6C0D0E6295}" dt="2024-08-08T21:07:58.481" v="752" actId="729"/>
        <pc:sldMkLst>
          <pc:docMk/>
          <pc:sldMk cId="1302215954" sldId="265"/>
        </pc:sldMkLst>
      </pc:sldChg>
      <pc:sldChg chg="mod modShow">
        <pc:chgData name="Robin Gallagher" userId="1f7a594517d4e679" providerId="LiveId" clId="{279519F9-6C89-44B3-B1CA-AE6C0D0E6295}" dt="2024-08-08T21:09:17.857" v="753" actId="729"/>
        <pc:sldMkLst>
          <pc:docMk/>
          <pc:sldMk cId="332641538" sldId="273"/>
        </pc:sldMkLst>
      </pc:sldChg>
      <pc:sldChg chg="modSp mod ord">
        <pc:chgData name="Robin Gallagher" userId="1f7a594517d4e679" providerId="LiveId" clId="{279519F9-6C89-44B3-B1CA-AE6C0D0E6295}" dt="2024-07-26T02:59:50.724" v="647" actId="15"/>
        <pc:sldMkLst>
          <pc:docMk/>
          <pc:sldMk cId="2817187030" sldId="276"/>
        </pc:sldMkLst>
        <pc:spChg chg="mod">
          <ac:chgData name="Robin Gallagher" userId="1f7a594517d4e679" providerId="LiveId" clId="{279519F9-6C89-44B3-B1CA-AE6C0D0E6295}" dt="2024-07-26T02:59:50.724" v="647" actId="15"/>
          <ac:spMkLst>
            <pc:docMk/>
            <pc:sldMk cId="2817187030" sldId="276"/>
            <ac:spMk id="7" creationId="{BC55A58A-3B3F-0CE6-CB89-3B55BB7D4647}"/>
          </ac:spMkLst>
        </pc:spChg>
      </pc:sldChg>
      <pc:sldChg chg="modSp mod ord">
        <pc:chgData name="Robin Gallagher" userId="1f7a594517d4e679" providerId="LiveId" clId="{279519F9-6C89-44B3-B1CA-AE6C0D0E6295}" dt="2024-07-25T18:12:14.310" v="331" actId="20577"/>
        <pc:sldMkLst>
          <pc:docMk/>
          <pc:sldMk cId="693986585" sldId="277"/>
        </pc:sldMkLst>
        <pc:spChg chg="mod">
          <ac:chgData name="Robin Gallagher" userId="1f7a594517d4e679" providerId="LiveId" clId="{279519F9-6C89-44B3-B1CA-AE6C0D0E6295}" dt="2024-07-25T18:12:14.310" v="331" actId="20577"/>
          <ac:spMkLst>
            <pc:docMk/>
            <pc:sldMk cId="693986585" sldId="277"/>
            <ac:spMk id="2" creationId="{8FB1C970-F606-82A3-18B5-6CC57370A236}"/>
          </ac:spMkLst>
        </pc:spChg>
      </pc:sldChg>
      <pc:sldChg chg="modSp mod">
        <pc:chgData name="Robin Gallagher" userId="1f7a594517d4e679" providerId="LiveId" clId="{279519F9-6C89-44B3-B1CA-AE6C0D0E6295}" dt="2024-08-08T21:10:56.655" v="767" actId="20577"/>
        <pc:sldMkLst>
          <pc:docMk/>
          <pc:sldMk cId="1533748418" sldId="283"/>
        </pc:sldMkLst>
        <pc:spChg chg="mod">
          <ac:chgData name="Robin Gallagher" userId="1f7a594517d4e679" providerId="LiveId" clId="{279519F9-6C89-44B3-B1CA-AE6C0D0E6295}" dt="2024-08-08T21:10:32.185" v="755" actId="20577"/>
          <ac:spMkLst>
            <pc:docMk/>
            <pc:sldMk cId="1533748418" sldId="283"/>
            <ac:spMk id="4" creationId="{D5F22D35-D025-F80C-1AA7-4EEB2EC0D46E}"/>
          </ac:spMkLst>
        </pc:spChg>
        <pc:spChg chg="mod">
          <ac:chgData name="Robin Gallagher" userId="1f7a594517d4e679" providerId="LiveId" clId="{279519F9-6C89-44B3-B1CA-AE6C0D0E6295}" dt="2024-08-08T21:10:56.655" v="767" actId="20577"/>
          <ac:spMkLst>
            <pc:docMk/>
            <pc:sldMk cId="1533748418" sldId="283"/>
            <ac:spMk id="5" creationId="{F52F0FB0-61F0-4212-C444-C6A8282F87E6}"/>
          </ac:spMkLst>
        </pc:spChg>
      </pc:sldChg>
      <pc:sldChg chg="mod modShow">
        <pc:chgData name="Robin Gallagher" userId="1f7a594517d4e679" providerId="LiveId" clId="{279519F9-6C89-44B3-B1CA-AE6C0D0E6295}" dt="2024-08-08T21:13:00.374" v="768" actId="729"/>
        <pc:sldMkLst>
          <pc:docMk/>
          <pc:sldMk cId="621895289" sldId="284"/>
        </pc:sldMkLst>
      </pc:sldChg>
      <pc:sldChg chg="mod modShow">
        <pc:chgData name="Robin Gallagher" userId="1f7a594517d4e679" providerId="LiveId" clId="{279519F9-6C89-44B3-B1CA-AE6C0D0E6295}" dt="2024-08-08T21:10:00.080" v="754" actId="729"/>
        <pc:sldMkLst>
          <pc:docMk/>
          <pc:sldMk cId="1711599298" sldId="286"/>
        </pc:sldMkLst>
      </pc:sldChg>
      <pc:sldChg chg="addSp delSp modSp new mod modClrScheme chgLayout">
        <pc:chgData name="Robin Gallagher" userId="1f7a594517d4e679" providerId="LiveId" clId="{279519F9-6C89-44B3-B1CA-AE6C0D0E6295}" dt="2024-07-26T01:49:44.949" v="646" actId="20577"/>
        <pc:sldMkLst>
          <pc:docMk/>
          <pc:sldMk cId="1544871955" sldId="289"/>
        </pc:sldMkLst>
        <pc:spChg chg="mod ord">
          <ac:chgData name="Robin Gallagher" userId="1f7a594517d4e679" providerId="LiveId" clId="{279519F9-6C89-44B3-B1CA-AE6C0D0E6295}" dt="2024-07-25T18:04:02.046" v="44" actId="700"/>
          <ac:spMkLst>
            <pc:docMk/>
            <pc:sldMk cId="1544871955" sldId="289"/>
            <ac:spMk id="2" creationId="{68823965-7A04-62ED-2D37-F311FA07BE25}"/>
          </ac:spMkLst>
        </pc:spChg>
        <pc:spChg chg="add del mod ord">
          <ac:chgData name="Robin Gallagher" userId="1f7a594517d4e679" providerId="LiveId" clId="{279519F9-6C89-44B3-B1CA-AE6C0D0E6295}" dt="2024-07-25T18:17:42.180" v="625" actId="255"/>
          <ac:spMkLst>
            <pc:docMk/>
            <pc:sldMk cId="1544871955" sldId="289"/>
            <ac:spMk id="3" creationId="{51A78EA8-79CF-BA3E-15FC-7BECAE7361E4}"/>
          </ac:spMkLst>
        </pc:spChg>
        <pc:spChg chg="add mod ord">
          <ac:chgData name="Robin Gallagher" userId="1f7a594517d4e679" providerId="LiveId" clId="{279519F9-6C89-44B3-B1CA-AE6C0D0E6295}" dt="2024-07-26T01:49:39.069" v="641" actId="20577"/>
          <ac:spMkLst>
            <pc:docMk/>
            <pc:sldMk cId="1544871955" sldId="289"/>
            <ac:spMk id="4" creationId="{23D07475-A4CF-AF50-95C5-B88423DB6BD8}"/>
          </ac:spMkLst>
        </pc:spChg>
        <pc:spChg chg="add mod ord">
          <ac:chgData name="Robin Gallagher" userId="1f7a594517d4e679" providerId="LiveId" clId="{279519F9-6C89-44B3-B1CA-AE6C0D0E6295}" dt="2024-07-26T01:49:44.949" v="646" actId="20577"/>
          <ac:spMkLst>
            <pc:docMk/>
            <pc:sldMk cId="1544871955" sldId="289"/>
            <ac:spMk id="5" creationId="{290A25FC-561A-1335-40DA-2B3A7AE84C3A}"/>
          </ac:spMkLst>
        </pc:spChg>
        <pc:spChg chg="add mod ord">
          <ac:chgData name="Robin Gallagher" userId="1f7a594517d4e679" providerId="LiveId" clId="{279519F9-6C89-44B3-B1CA-AE6C0D0E6295}" dt="2024-07-25T18:17:49.954" v="626" actId="255"/>
          <ac:spMkLst>
            <pc:docMk/>
            <pc:sldMk cId="1544871955" sldId="289"/>
            <ac:spMk id="6" creationId="{816BD1DF-2061-D3D0-106B-D3EDD5459B94}"/>
          </ac:spMkLst>
        </pc:spChg>
        <pc:spChg chg="add mod">
          <ac:chgData name="Robin Gallagher" userId="1f7a594517d4e679" providerId="LiveId" clId="{279519F9-6C89-44B3-B1CA-AE6C0D0E6295}" dt="2024-07-25T18:14:50.068" v="447" actId="767"/>
          <ac:spMkLst>
            <pc:docMk/>
            <pc:sldMk cId="1544871955" sldId="289"/>
            <ac:spMk id="8" creationId="{467F20F0-99DA-76EB-7760-C9AA4714A7DD}"/>
          </ac:spMkLst>
        </pc:spChg>
        <pc:picChg chg="add mod">
          <ac:chgData name="Robin Gallagher" userId="1f7a594517d4e679" providerId="LiveId" clId="{279519F9-6C89-44B3-B1CA-AE6C0D0E6295}" dt="2024-07-25T18:07:54.970" v="183"/>
          <ac:picMkLst>
            <pc:docMk/>
            <pc:sldMk cId="1544871955" sldId="289"/>
            <ac:picMk id="7" creationId="{24DD4307-EE6F-05CE-E332-EA8F9D155F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FA2C6-6E2D-44D1-8834-0B0F2CC3536E}"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BFCD3-FC00-46A6-AFA5-3BF2B61B23AB}" type="slidenum">
              <a:rPr lang="en-US" smtClean="0"/>
              <a:t>‹#›</a:t>
            </a:fld>
            <a:endParaRPr lang="en-US"/>
          </a:p>
        </p:txBody>
      </p:sp>
    </p:spTree>
    <p:extLst>
      <p:ext uri="{BB962C8B-B14F-4D97-AF65-F5344CB8AC3E}">
        <p14:creationId xmlns:p14="http://schemas.microsoft.com/office/powerpoint/2010/main" val="328420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1BFCD3-FC00-46A6-AFA5-3BF2B61B23AB}" type="slidenum">
              <a:rPr lang="en-US" smtClean="0"/>
              <a:t>11</a:t>
            </a:fld>
            <a:endParaRPr lang="en-US"/>
          </a:p>
        </p:txBody>
      </p:sp>
    </p:spTree>
    <p:extLst>
      <p:ext uri="{BB962C8B-B14F-4D97-AF65-F5344CB8AC3E}">
        <p14:creationId xmlns:p14="http://schemas.microsoft.com/office/powerpoint/2010/main" val="355051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BFCD3-FC00-46A6-AFA5-3BF2B61B23AB}" type="slidenum">
              <a:rPr lang="en-US" smtClean="0"/>
              <a:t>23</a:t>
            </a:fld>
            <a:endParaRPr lang="en-US"/>
          </a:p>
        </p:txBody>
      </p:sp>
    </p:spTree>
    <p:extLst>
      <p:ext uri="{BB962C8B-B14F-4D97-AF65-F5344CB8AC3E}">
        <p14:creationId xmlns:p14="http://schemas.microsoft.com/office/powerpoint/2010/main" val="125684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6184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4125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6313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7247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70112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013925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983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414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10864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312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7120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088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50041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2007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0492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61410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345051-2045-45DA-935E-2E3CA1A69ADC}" type="datetimeFigureOut">
              <a:rPr lang="en-US" smtClean="0"/>
              <a:t>8/8/2024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856079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shorts/GpBtaw3zH5k"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gI793wSBvu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shorts/kuWV9r0JrHc?feature=shar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therovingofficial.com/default.php" TargetMode="External"/><Relationship Id="rId2" Type="http://schemas.openxmlformats.org/officeDocument/2006/relationships/hyperlink" Target="https://www.usga.org/rules/rules-and-clarifications/rules-and-clarifications.html#!ruletype=fr&amp;section=definitions" TargetMode="External"/><Relationship Id="rId1" Type="http://schemas.openxmlformats.org/officeDocument/2006/relationships/slideLayout" Target="../slideLayouts/slideLayout2.xml"/><Relationship Id="rId4" Type="http://schemas.openxmlformats.org/officeDocument/2006/relationships/hyperlink" Target="https://www.youtube.com/c/JayRobertsGol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s://www.peakpx.com/448483/brown-twigs-lot" TargetMode="External"/><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hyperlink" Target="https://www.youtube.com/watch?v=eYhndfenrTQ" TargetMode="External"/><Relationship Id="rId1" Type="http://schemas.openxmlformats.org/officeDocument/2006/relationships/slideLayout" Target="../slideLayouts/slideLayout6.xml"/><Relationship Id="rId6" Type="http://schemas.openxmlformats.org/officeDocument/2006/relationships/hyperlink" Target="https://pxhere.com/en/photo/596221" TargetMode="External"/><Relationship Id="rId5" Type="http://schemas.openxmlformats.org/officeDocument/2006/relationships/image" Target="../media/image4.jpeg"/><Relationship Id="rId10" Type="http://schemas.openxmlformats.org/officeDocument/2006/relationships/hyperlink" Target="https://pxhere.com/en/photo/1556309" TargetMode="External"/><Relationship Id="rId4" Type="http://schemas.openxmlformats.org/officeDocument/2006/relationships/hyperlink" Target="https://pxhere.com/ru/photo/867233" TargetMode="External"/><Relationship Id="rId9"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HWwfjuXcusQ" TargetMode="External"/><Relationship Id="rId2" Type="http://schemas.openxmlformats.org/officeDocument/2006/relationships/hyperlink" Target="https://www.youtube.com/watch?v=UYcwl-FWaV8"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5112" y="1332738"/>
            <a:ext cx="4316589" cy="1867662"/>
          </a:xfrm>
        </p:spPr>
        <p:txBody>
          <a:bodyPr anchor="b">
            <a:normAutofit fontScale="90000"/>
          </a:bodyPr>
          <a:lstStyle/>
          <a:p>
            <a:pPr>
              <a:lnSpc>
                <a:spcPct val="90000"/>
              </a:lnSpc>
            </a:pPr>
            <a:r>
              <a:rPr lang="en-US" sz="6000" b="1" dirty="0">
                <a:cs typeface="Calibri Light"/>
              </a:rPr>
              <a:t>Rules of Golf </a:t>
            </a:r>
            <a:br>
              <a:rPr lang="en-US" sz="6000" dirty="0">
                <a:cs typeface="Calibri Light"/>
              </a:rPr>
            </a:br>
            <a:endParaRPr lang="en-US" sz="4400" dirty="0"/>
          </a:p>
        </p:txBody>
      </p:sp>
      <p:sp>
        <p:nvSpPr>
          <p:cNvPr id="3" name="Subtitle 2"/>
          <p:cNvSpPr>
            <a:spLocks noGrp="1"/>
          </p:cNvSpPr>
          <p:nvPr>
            <p:ph type="subTitle" idx="1"/>
          </p:nvPr>
        </p:nvSpPr>
        <p:spPr>
          <a:xfrm>
            <a:off x="494635" y="5358384"/>
            <a:ext cx="4129718" cy="850392"/>
          </a:xfrm>
        </p:spPr>
        <p:txBody>
          <a:bodyPr vert="horz" lIns="91440" tIns="45720" rIns="91440" bIns="45720" rtlCol="0">
            <a:normAutofit/>
          </a:bodyPr>
          <a:lstStyle/>
          <a:p>
            <a:r>
              <a:rPr lang="en-US" dirty="0">
                <a:cs typeface="Calibri"/>
              </a:rPr>
              <a:t>Robin Gallagher</a:t>
            </a:r>
          </a:p>
          <a:p>
            <a:r>
              <a:rPr lang="en-US" dirty="0">
                <a:cs typeface="Calibri"/>
              </a:rPr>
              <a:t>Volunteer Rules Official, CGA</a:t>
            </a:r>
            <a:endParaRPr lang="en-US" dirty="0"/>
          </a:p>
        </p:txBody>
      </p:sp>
      <p:pic>
        <p:nvPicPr>
          <p:cNvPr id="4" name="Picture 3" descr="Golf ball near cup on putting green outdoors">
            <a:extLst>
              <a:ext uri="{FF2B5EF4-FFF2-40B4-BE49-F238E27FC236}">
                <a16:creationId xmlns:a16="http://schemas.microsoft.com/office/drawing/2014/main" id="{7C89D1D4-64D9-AC86-24C1-9CF8360401B0}"/>
              </a:ext>
            </a:extLst>
          </p:cNvPr>
          <p:cNvPicPr>
            <a:picLocks noChangeAspect="1"/>
          </p:cNvPicPr>
          <p:nvPr/>
        </p:nvPicPr>
        <p:blipFill rotWithShape="1">
          <a:blip r:embed="rId2"/>
          <a:srcRect l="33149" r="-3"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138EE755-1B03-3E50-82B6-EC9E69E929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338" y="103470"/>
            <a:ext cx="1731455" cy="1574644"/>
          </a:xfrm>
          <a:prstGeom prst="rect">
            <a:avLst/>
          </a:prstGeom>
          <a:noFill/>
        </p:spPr>
      </p:pic>
      <p:sp>
        <p:nvSpPr>
          <p:cNvPr id="7" name="TextBox 6">
            <a:extLst>
              <a:ext uri="{FF2B5EF4-FFF2-40B4-BE49-F238E27FC236}">
                <a16:creationId xmlns:a16="http://schemas.microsoft.com/office/drawing/2014/main" id="{58C48AEE-EB7B-4A7E-C0E3-DC93EC4E7EA7}"/>
              </a:ext>
            </a:extLst>
          </p:cNvPr>
          <p:cNvSpPr txBox="1"/>
          <p:nvPr/>
        </p:nvSpPr>
        <p:spPr>
          <a:xfrm>
            <a:off x="1489365" y="3303658"/>
            <a:ext cx="3635466" cy="1323439"/>
          </a:xfrm>
          <a:prstGeom prst="rect">
            <a:avLst/>
          </a:prstGeom>
          <a:noFill/>
        </p:spPr>
        <p:txBody>
          <a:bodyPr wrap="square">
            <a:spAutoFit/>
          </a:bodyPr>
          <a:lstStyle/>
          <a:p>
            <a:r>
              <a:rPr lang="en-US" sz="4000" dirty="0">
                <a:solidFill>
                  <a:schemeClr val="accent1"/>
                </a:solidFill>
                <a:cs typeface="Calibri Light"/>
              </a:rPr>
              <a:t>A Love/Hate Relationship</a:t>
            </a:r>
            <a:endParaRPr lang="en-US" sz="4000" dirty="0">
              <a:solidFill>
                <a:schemeClr val="accent1"/>
              </a:solidFill>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BFE5-18F1-AB6B-ACC4-A7E104C6A9FB}"/>
              </a:ext>
            </a:extLst>
          </p:cNvPr>
          <p:cNvSpPr>
            <a:spLocks noGrp="1"/>
          </p:cNvSpPr>
          <p:nvPr>
            <p:ph type="title"/>
          </p:nvPr>
        </p:nvSpPr>
        <p:spPr/>
        <p:txBody>
          <a:bodyPr>
            <a:normAutofit/>
          </a:bodyPr>
          <a:lstStyle/>
          <a:p>
            <a:r>
              <a:rPr lang="en-US" sz="4000" dirty="0"/>
              <a:t>Abnormal Course Conditions</a:t>
            </a:r>
          </a:p>
        </p:txBody>
      </p:sp>
      <p:sp>
        <p:nvSpPr>
          <p:cNvPr id="6" name="TextBox 5">
            <a:extLst>
              <a:ext uri="{FF2B5EF4-FFF2-40B4-BE49-F238E27FC236}">
                <a16:creationId xmlns:a16="http://schemas.microsoft.com/office/drawing/2014/main" id="{4E391626-06E1-96A2-911C-5E36DEA11112}"/>
              </a:ext>
            </a:extLst>
          </p:cNvPr>
          <p:cNvSpPr txBox="1"/>
          <p:nvPr/>
        </p:nvSpPr>
        <p:spPr>
          <a:xfrm>
            <a:off x="677334" y="1662976"/>
            <a:ext cx="8722698" cy="1631216"/>
          </a:xfrm>
          <a:prstGeom prst="rect">
            <a:avLst/>
          </a:prstGeom>
          <a:noFill/>
        </p:spPr>
        <p:txBody>
          <a:bodyPr wrap="square">
            <a:spAutoFit/>
          </a:bodyPr>
          <a:lstStyle/>
          <a:p>
            <a:r>
              <a:rPr lang="en-US" sz="2000" b="0" i="0" dirty="0">
                <a:effectLst/>
                <a:latin typeface="Arial" panose="020B0604020202020204" pitchFamily="34" charset="0"/>
              </a:rPr>
              <a:t>When two holes share the same putting green, the hole which the player is not playing is an immovable obstruction from which the player is entitled to relief. (Ref. SN-130)</a:t>
            </a:r>
          </a:p>
          <a:p>
            <a:pPr marL="342900" indent="-342900">
              <a:buAutoNum type="alphaUcPeriod"/>
            </a:pPr>
            <a:r>
              <a:rPr lang="en-US" sz="2000" dirty="0">
                <a:latin typeface="Arial" panose="020B0604020202020204" pitchFamily="34" charset="0"/>
              </a:rPr>
              <a:t>True</a:t>
            </a:r>
          </a:p>
          <a:p>
            <a:pPr marL="342900" indent="-342900">
              <a:buAutoNum type="alphaUcPeriod"/>
            </a:pPr>
            <a:r>
              <a:rPr lang="en-US" sz="2000" dirty="0">
                <a:latin typeface="Arial" panose="020B0604020202020204" pitchFamily="34" charset="0"/>
              </a:rPr>
              <a:t>False</a:t>
            </a:r>
            <a:endParaRPr lang="en-US" sz="2000" dirty="0"/>
          </a:p>
        </p:txBody>
      </p:sp>
      <p:sp>
        <p:nvSpPr>
          <p:cNvPr id="8" name="TextBox 7">
            <a:extLst>
              <a:ext uri="{FF2B5EF4-FFF2-40B4-BE49-F238E27FC236}">
                <a16:creationId xmlns:a16="http://schemas.microsoft.com/office/drawing/2014/main" id="{EF96E40C-D304-BECF-A34A-111CABB55DF2}"/>
              </a:ext>
            </a:extLst>
          </p:cNvPr>
          <p:cNvSpPr txBox="1"/>
          <p:nvPr/>
        </p:nvSpPr>
        <p:spPr>
          <a:xfrm>
            <a:off x="677334" y="3780008"/>
            <a:ext cx="10021146" cy="2308324"/>
          </a:xfrm>
          <a:prstGeom prst="rect">
            <a:avLst/>
          </a:prstGeom>
          <a:noFill/>
        </p:spPr>
        <p:txBody>
          <a:bodyPr wrap="square">
            <a:spAutoFit/>
          </a:bodyPr>
          <a:lstStyle/>
          <a:p>
            <a:r>
              <a:rPr lang="en-US" dirty="0">
                <a:solidFill>
                  <a:srgbClr val="FF0000"/>
                </a:solidFill>
              </a:rPr>
              <a:t>The statement is False. </a:t>
            </a:r>
            <a:r>
              <a:rPr lang="en-US" dirty="0"/>
              <a:t>A player is entitled to relief from the hole not being played on a "double green" under Rule 16.1a for an </a:t>
            </a:r>
            <a:r>
              <a:rPr lang="en-US" dirty="0">
                <a:solidFill>
                  <a:srgbClr val="FF0000"/>
                </a:solidFill>
              </a:rPr>
              <a:t>abnormal course condition</a:t>
            </a:r>
            <a:r>
              <a:rPr lang="en-US" dirty="0"/>
              <a:t>, but it is not because it is an immovable obstruction. It is because </a:t>
            </a:r>
            <a:r>
              <a:rPr lang="en-US" dirty="0">
                <a:solidFill>
                  <a:srgbClr val="FF0000"/>
                </a:solidFill>
              </a:rPr>
              <a:t>the hole is considered ground under repair</a:t>
            </a:r>
            <a:r>
              <a:rPr lang="en-US" dirty="0"/>
              <a:t>.</a:t>
            </a:r>
          </a:p>
          <a:p>
            <a:endParaRPr lang="en-US" dirty="0"/>
          </a:p>
          <a:p>
            <a:r>
              <a:rPr lang="en-US" dirty="0"/>
              <a:t>Per the definition of GUR, "Ground under repair also includes the following things....Setting up the course...or the hole on a double green being used for the play of another hole...".</a:t>
            </a:r>
          </a:p>
          <a:p>
            <a:endParaRPr lang="en-US" dirty="0"/>
          </a:p>
          <a:p>
            <a:r>
              <a:rPr lang="en-US" dirty="0"/>
              <a:t>See Definition of Ground Under Repair</a:t>
            </a:r>
          </a:p>
        </p:txBody>
      </p:sp>
    </p:spTree>
    <p:extLst>
      <p:ext uri="{BB962C8B-B14F-4D97-AF65-F5344CB8AC3E}">
        <p14:creationId xmlns:p14="http://schemas.microsoft.com/office/powerpoint/2010/main" val="130221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C790-6B57-D850-C817-2D380A72550A}"/>
              </a:ext>
            </a:extLst>
          </p:cNvPr>
          <p:cNvSpPr>
            <a:spLocks noGrp="1"/>
          </p:cNvSpPr>
          <p:nvPr>
            <p:ph type="title"/>
          </p:nvPr>
        </p:nvSpPr>
        <p:spPr/>
        <p:txBody>
          <a:bodyPr>
            <a:normAutofit/>
          </a:bodyPr>
          <a:lstStyle/>
          <a:p>
            <a:r>
              <a:rPr lang="en-US" sz="4000" dirty="0"/>
              <a:t>Abnormal Course Conditions</a:t>
            </a:r>
          </a:p>
        </p:txBody>
      </p:sp>
      <p:sp>
        <p:nvSpPr>
          <p:cNvPr id="4" name="TextBox 3">
            <a:extLst>
              <a:ext uri="{FF2B5EF4-FFF2-40B4-BE49-F238E27FC236}">
                <a16:creationId xmlns:a16="http://schemas.microsoft.com/office/drawing/2014/main" id="{D0DBBA5E-37A3-7C24-7E8E-0495461F4DCB}"/>
              </a:ext>
            </a:extLst>
          </p:cNvPr>
          <p:cNvSpPr txBox="1"/>
          <p:nvPr/>
        </p:nvSpPr>
        <p:spPr>
          <a:xfrm>
            <a:off x="677334" y="1835372"/>
            <a:ext cx="8823282" cy="1631216"/>
          </a:xfrm>
          <a:prstGeom prst="rect">
            <a:avLst/>
          </a:prstGeom>
          <a:noFill/>
        </p:spPr>
        <p:txBody>
          <a:bodyPr wrap="square">
            <a:spAutoFit/>
          </a:bodyPr>
          <a:lstStyle/>
          <a:p>
            <a:r>
              <a:rPr lang="en-US" sz="2000" dirty="0"/>
              <a:t>When taking relief from an abnormal course condition, a player must always make their next stroke from within the relief area to avoid a penalty. 	</a:t>
            </a:r>
          </a:p>
          <a:p>
            <a:r>
              <a:rPr lang="en-US" sz="2000" dirty="0"/>
              <a:t>A.  True</a:t>
            </a:r>
          </a:p>
          <a:p>
            <a:r>
              <a:rPr lang="en-US" sz="2000" dirty="0"/>
              <a:t>B.  False</a:t>
            </a:r>
          </a:p>
        </p:txBody>
      </p:sp>
      <p:sp>
        <p:nvSpPr>
          <p:cNvPr id="6" name="TextBox 5">
            <a:extLst>
              <a:ext uri="{FF2B5EF4-FFF2-40B4-BE49-F238E27FC236}">
                <a16:creationId xmlns:a16="http://schemas.microsoft.com/office/drawing/2014/main" id="{5E4DC910-1767-4533-6015-B2025267E365}"/>
              </a:ext>
            </a:extLst>
          </p:cNvPr>
          <p:cNvSpPr txBox="1"/>
          <p:nvPr/>
        </p:nvSpPr>
        <p:spPr>
          <a:xfrm>
            <a:off x="677334" y="4261473"/>
            <a:ext cx="8759274" cy="1477328"/>
          </a:xfrm>
          <a:prstGeom prst="rect">
            <a:avLst/>
          </a:prstGeom>
          <a:noFill/>
        </p:spPr>
        <p:txBody>
          <a:bodyPr wrap="square">
            <a:spAutoFit/>
          </a:bodyPr>
          <a:lstStyle/>
          <a:p>
            <a:r>
              <a:rPr lang="en-US" dirty="0">
                <a:solidFill>
                  <a:srgbClr val="FF0000"/>
                </a:solidFill>
              </a:rPr>
              <a:t>The statement is False. </a:t>
            </a:r>
            <a:r>
              <a:rPr lang="en-US" dirty="0"/>
              <a:t>When a ball will not stay at rest inside the relief area, it must be placed at the nearest spot where it will stay at rest which might be outside the relief area.</a:t>
            </a:r>
          </a:p>
          <a:p>
            <a:endParaRPr lang="en-US" dirty="0"/>
          </a:p>
          <a:p>
            <a:r>
              <a:rPr lang="en-US" dirty="0"/>
              <a:t>See Rule 14.3c(2) and Rule 14.2e, 3rd bullet point, last sentence. </a:t>
            </a:r>
          </a:p>
        </p:txBody>
      </p:sp>
    </p:spTree>
    <p:extLst>
      <p:ext uri="{BB962C8B-B14F-4D97-AF65-F5344CB8AC3E}">
        <p14:creationId xmlns:p14="http://schemas.microsoft.com/office/powerpoint/2010/main" val="37477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45EC-C42C-6D0C-4FB0-773BC00F4ACC}"/>
              </a:ext>
            </a:extLst>
          </p:cNvPr>
          <p:cNvSpPr>
            <a:spLocks noGrp="1"/>
          </p:cNvSpPr>
          <p:nvPr>
            <p:ph type="title"/>
          </p:nvPr>
        </p:nvSpPr>
        <p:spPr>
          <a:xfrm>
            <a:off x="677333" y="609600"/>
            <a:ext cx="9181041" cy="762000"/>
          </a:xfrm>
        </p:spPr>
        <p:txBody>
          <a:bodyPr>
            <a:noAutofit/>
          </a:bodyPr>
          <a:lstStyle/>
          <a:p>
            <a:r>
              <a:rPr lang="en-US" sz="4000" dirty="0"/>
              <a:t>Penalty Relief-</a:t>
            </a:r>
            <a:r>
              <a:rPr lang="en-US" sz="4000" dirty="0">
                <a:solidFill>
                  <a:schemeClr val="tx1"/>
                </a:solidFill>
              </a:rPr>
              <a:t>Rules 17-19 One Stroke</a:t>
            </a:r>
          </a:p>
        </p:txBody>
      </p:sp>
      <p:sp>
        <p:nvSpPr>
          <p:cNvPr id="3" name="Content Placeholder 2">
            <a:extLst>
              <a:ext uri="{FF2B5EF4-FFF2-40B4-BE49-F238E27FC236}">
                <a16:creationId xmlns:a16="http://schemas.microsoft.com/office/drawing/2014/main" id="{DF0267D3-3B07-CC5A-4AD8-A6021B7B61AD}"/>
              </a:ext>
            </a:extLst>
          </p:cNvPr>
          <p:cNvSpPr>
            <a:spLocks noGrp="1"/>
          </p:cNvSpPr>
          <p:nvPr>
            <p:ph sz="half" idx="1"/>
          </p:nvPr>
        </p:nvSpPr>
        <p:spPr>
          <a:xfrm>
            <a:off x="677334" y="1611949"/>
            <a:ext cx="4184035" cy="3880772"/>
          </a:xfrm>
        </p:spPr>
        <p:txBody>
          <a:bodyPr>
            <a:normAutofit lnSpcReduction="10000"/>
          </a:bodyPr>
          <a:lstStyle/>
          <a:p>
            <a:r>
              <a:rPr lang="en-US" sz="3200" dirty="0"/>
              <a:t>Penalty Relief Options</a:t>
            </a:r>
          </a:p>
          <a:p>
            <a:pPr lvl="1"/>
            <a:r>
              <a:rPr lang="en-US" sz="2500" dirty="0"/>
              <a:t>Stroke and Distance</a:t>
            </a:r>
          </a:p>
          <a:p>
            <a:pPr lvl="1"/>
            <a:r>
              <a:rPr lang="en-US" sz="2500" dirty="0"/>
              <a:t>Back on the Line</a:t>
            </a:r>
          </a:p>
          <a:p>
            <a:pPr lvl="1"/>
            <a:r>
              <a:rPr lang="en-US" sz="2500" dirty="0"/>
              <a:t>Lateral Relief</a:t>
            </a:r>
          </a:p>
        </p:txBody>
      </p:sp>
      <p:sp>
        <p:nvSpPr>
          <p:cNvPr id="4" name="Content Placeholder 3">
            <a:extLst>
              <a:ext uri="{FF2B5EF4-FFF2-40B4-BE49-F238E27FC236}">
                <a16:creationId xmlns:a16="http://schemas.microsoft.com/office/drawing/2014/main" id="{45F9FF60-E992-9929-1C09-CDE46CE093BA}"/>
              </a:ext>
            </a:extLst>
          </p:cNvPr>
          <p:cNvSpPr>
            <a:spLocks noGrp="1"/>
          </p:cNvSpPr>
          <p:nvPr>
            <p:ph sz="half" idx="2"/>
          </p:nvPr>
        </p:nvSpPr>
        <p:spPr>
          <a:xfrm>
            <a:off x="5089968" y="1611948"/>
            <a:ext cx="5233608" cy="4797996"/>
          </a:xfrm>
        </p:spPr>
        <p:txBody>
          <a:bodyPr>
            <a:normAutofit lnSpcReduction="10000"/>
          </a:bodyPr>
          <a:lstStyle/>
          <a:p>
            <a:r>
              <a:rPr lang="en-US" sz="3200" dirty="0"/>
              <a:t>Penalty Relief Rules</a:t>
            </a:r>
          </a:p>
          <a:p>
            <a:pPr lvl="1"/>
            <a:r>
              <a:rPr lang="en-US" sz="2500" dirty="0"/>
              <a:t>Penalty Area</a:t>
            </a:r>
          </a:p>
          <a:p>
            <a:pPr lvl="2"/>
            <a:r>
              <a:rPr lang="en-US" dirty="0"/>
              <a:t>Yellow-2 Options</a:t>
            </a:r>
          </a:p>
          <a:p>
            <a:pPr lvl="3"/>
            <a:r>
              <a:rPr lang="en-US" dirty="0"/>
              <a:t>Stroke and Distance or Back on the Line</a:t>
            </a:r>
          </a:p>
          <a:p>
            <a:pPr lvl="2"/>
            <a:r>
              <a:rPr lang="en-US" dirty="0"/>
              <a:t>Red-3 Options</a:t>
            </a:r>
          </a:p>
          <a:p>
            <a:pPr lvl="3"/>
            <a:r>
              <a:rPr lang="en-US" dirty="0"/>
              <a:t>Stroke and Distance, Back on the Line, or 2 club length Lateral</a:t>
            </a:r>
          </a:p>
          <a:p>
            <a:pPr lvl="1"/>
            <a:r>
              <a:rPr lang="en-US" sz="2500" dirty="0"/>
              <a:t>Unplayable Ball-3 Options</a:t>
            </a:r>
          </a:p>
          <a:p>
            <a:pPr lvl="2"/>
            <a:r>
              <a:rPr lang="en-US" dirty="0"/>
              <a:t>Stroke and Distance, Back on the Line, or 2 club length lateral</a:t>
            </a:r>
          </a:p>
          <a:p>
            <a:pPr lvl="3"/>
            <a:r>
              <a:rPr lang="en-US" dirty="0"/>
              <a:t>Bunker-2 strokes to take relief out of bunker</a:t>
            </a:r>
          </a:p>
          <a:p>
            <a:pPr lvl="1"/>
            <a:r>
              <a:rPr lang="en-US" sz="2500" dirty="0"/>
              <a:t>Lost Ball or Out of Bounds</a:t>
            </a:r>
          </a:p>
          <a:p>
            <a:pPr lvl="2"/>
            <a:r>
              <a:rPr lang="en-US" dirty="0"/>
              <a:t>Stroke and Distance (play a provisional ball)		</a:t>
            </a:r>
          </a:p>
        </p:txBody>
      </p:sp>
    </p:spTree>
    <p:extLst>
      <p:ext uri="{BB962C8B-B14F-4D97-AF65-F5344CB8AC3E}">
        <p14:creationId xmlns:p14="http://schemas.microsoft.com/office/powerpoint/2010/main" val="428795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2CFD-4BD9-C5C5-55AA-85C54C92605B}"/>
              </a:ext>
            </a:extLst>
          </p:cNvPr>
          <p:cNvSpPr>
            <a:spLocks noGrp="1"/>
          </p:cNvSpPr>
          <p:nvPr>
            <p:ph type="title"/>
          </p:nvPr>
        </p:nvSpPr>
        <p:spPr/>
        <p:txBody>
          <a:bodyPr>
            <a:normAutofit/>
          </a:bodyPr>
          <a:lstStyle/>
          <a:p>
            <a:r>
              <a:rPr lang="en-US" sz="4000" b="1" dirty="0">
                <a:solidFill>
                  <a:srgbClr val="FF0000"/>
                </a:solidFill>
              </a:rPr>
              <a:t>Red</a:t>
            </a:r>
            <a:r>
              <a:rPr lang="en-US" sz="4000" dirty="0"/>
              <a:t> and </a:t>
            </a:r>
            <a:r>
              <a:rPr lang="en-US" sz="4000" b="1" dirty="0">
                <a:solidFill>
                  <a:schemeClr val="accent3"/>
                </a:solidFill>
              </a:rPr>
              <a:t>Yellow</a:t>
            </a:r>
            <a:r>
              <a:rPr lang="en-US" sz="4000" dirty="0"/>
              <a:t> Penalty Areas</a:t>
            </a:r>
          </a:p>
        </p:txBody>
      </p:sp>
      <p:sp>
        <p:nvSpPr>
          <p:cNvPr id="5" name="Text Placeholder 4">
            <a:extLst>
              <a:ext uri="{FF2B5EF4-FFF2-40B4-BE49-F238E27FC236}">
                <a16:creationId xmlns:a16="http://schemas.microsoft.com/office/drawing/2014/main" id="{8F562E69-6836-3C92-3BB6-4975B661511B}"/>
              </a:ext>
            </a:extLst>
          </p:cNvPr>
          <p:cNvSpPr>
            <a:spLocks noGrp="1"/>
          </p:cNvSpPr>
          <p:nvPr>
            <p:ph type="body" idx="1"/>
          </p:nvPr>
        </p:nvSpPr>
        <p:spPr/>
        <p:txBody>
          <a:bodyPr/>
          <a:lstStyle/>
          <a:p>
            <a:r>
              <a:rPr lang="en-US" sz="3200" dirty="0"/>
              <a:t>Red</a:t>
            </a:r>
          </a:p>
        </p:txBody>
      </p:sp>
      <p:sp>
        <p:nvSpPr>
          <p:cNvPr id="6" name="Content Placeholder 5">
            <a:extLst>
              <a:ext uri="{FF2B5EF4-FFF2-40B4-BE49-F238E27FC236}">
                <a16:creationId xmlns:a16="http://schemas.microsoft.com/office/drawing/2014/main" id="{6E19387F-FCD6-58F8-372A-41EAE02A6992}"/>
              </a:ext>
            </a:extLst>
          </p:cNvPr>
          <p:cNvSpPr>
            <a:spLocks noGrp="1"/>
          </p:cNvSpPr>
          <p:nvPr>
            <p:ph sz="half" idx="2"/>
          </p:nvPr>
        </p:nvSpPr>
        <p:spPr/>
        <p:txBody>
          <a:bodyPr>
            <a:normAutofit/>
          </a:bodyPr>
          <a:lstStyle/>
          <a:p>
            <a:r>
              <a:rPr lang="en-US" sz="2400" dirty="0"/>
              <a:t>Three Options</a:t>
            </a:r>
          </a:p>
        </p:txBody>
      </p:sp>
      <p:sp>
        <p:nvSpPr>
          <p:cNvPr id="7" name="Text Placeholder 6">
            <a:extLst>
              <a:ext uri="{FF2B5EF4-FFF2-40B4-BE49-F238E27FC236}">
                <a16:creationId xmlns:a16="http://schemas.microsoft.com/office/drawing/2014/main" id="{E8BB565E-92C9-2A5D-E0DC-FC1AACE26CC7}"/>
              </a:ext>
            </a:extLst>
          </p:cNvPr>
          <p:cNvSpPr>
            <a:spLocks noGrp="1"/>
          </p:cNvSpPr>
          <p:nvPr>
            <p:ph type="body" sz="quarter" idx="3"/>
          </p:nvPr>
        </p:nvSpPr>
        <p:spPr/>
        <p:txBody>
          <a:bodyPr/>
          <a:lstStyle/>
          <a:p>
            <a:r>
              <a:rPr lang="en-US" sz="3200" dirty="0"/>
              <a:t>Yellow</a:t>
            </a:r>
          </a:p>
        </p:txBody>
      </p:sp>
      <p:sp>
        <p:nvSpPr>
          <p:cNvPr id="8" name="Content Placeholder 7">
            <a:extLst>
              <a:ext uri="{FF2B5EF4-FFF2-40B4-BE49-F238E27FC236}">
                <a16:creationId xmlns:a16="http://schemas.microsoft.com/office/drawing/2014/main" id="{B0B7EEAE-24E6-8BD4-AD49-EA403C1CAFD7}"/>
              </a:ext>
            </a:extLst>
          </p:cNvPr>
          <p:cNvSpPr>
            <a:spLocks noGrp="1"/>
          </p:cNvSpPr>
          <p:nvPr>
            <p:ph sz="quarter" idx="4"/>
          </p:nvPr>
        </p:nvSpPr>
        <p:spPr/>
        <p:txBody>
          <a:bodyPr>
            <a:normAutofit/>
          </a:bodyPr>
          <a:lstStyle/>
          <a:p>
            <a:r>
              <a:rPr lang="en-US" sz="2400" dirty="0"/>
              <a:t>Two Options</a:t>
            </a:r>
          </a:p>
        </p:txBody>
      </p:sp>
      <p:sp>
        <p:nvSpPr>
          <p:cNvPr id="4" name="TextBox 3">
            <a:extLst>
              <a:ext uri="{FF2B5EF4-FFF2-40B4-BE49-F238E27FC236}">
                <a16:creationId xmlns:a16="http://schemas.microsoft.com/office/drawing/2014/main" id="{1C3C97E1-8B3B-9A7F-727E-0DA548282786}"/>
              </a:ext>
            </a:extLst>
          </p:cNvPr>
          <p:cNvSpPr txBox="1"/>
          <p:nvPr/>
        </p:nvSpPr>
        <p:spPr>
          <a:xfrm>
            <a:off x="677334" y="4853672"/>
            <a:ext cx="9196387" cy="369332"/>
          </a:xfrm>
          <a:prstGeom prst="rect">
            <a:avLst/>
          </a:prstGeom>
          <a:noFill/>
        </p:spPr>
        <p:txBody>
          <a:bodyPr wrap="square">
            <a:spAutoFit/>
          </a:bodyPr>
          <a:lstStyle/>
          <a:p>
            <a:r>
              <a:rPr lang="en-US" dirty="0">
                <a:hlinkClick r:id="rId2"/>
              </a:rPr>
              <a:t>This is the ONE difference between Red and Yellow Penalty Areas in Golf (youtube.com)</a:t>
            </a:r>
            <a:endParaRPr lang="en-US" dirty="0"/>
          </a:p>
        </p:txBody>
      </p:sp>
    </p:spTree>
    <p:extLst>
      <p:ext uri="{BB962C8B-B14F-4D97-AF65-F5344CB8AC3E}">
        <p14:creationId xmlns:p14="http://schemas.microsoft.com/office/powerpoint/2010/main" val="392869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83B2-182A-3184-6FF3-582461E6210B}"/>
              </a:ext>
            </a:extLst>
          </p:cNvPr>
          <p:cNvSpPr>
            <a:spLocks noGrp="1"/>
          </p:cNvSpPr>
          <p:nvPr>
            <p:ph type="title"/>
          </p:nvPr>
        </p:nvSpPr>
        <p:spPr>
          <a:xfrm>
            <a:off x="677334" y="609600"/>
            <a:ext cx="9133416" cy="1320800"/>
          </a:xfrm>
        </p:spPr>
        <p:txBody>
          <a:bodyPr>
            <a:normAutofit/>
          </a:bodyPr>
          <a:lstStyle/>
          <a:p>
            <a:r>
              <a:rPr lang="en-US" sz="4000" dirty="0"/>
              <a:t>Lost Ball or Out of Bounds-Provisional Ball (Rule 18)</a:t>
            </a:r>
          </a:p>
        </p:txBody>
      </p:sp>
      <p:sp>
        <p:nvSpPr>
          <p:cNvPr id="3" name="Content Placeholder 2">
            <a:extLst>
              <a:ext uri="{FF2B5EF4-FFF2-40B4-BE49-F238E27FC236}">
                <a16:creationId xmlns:a16="http://schemas.microsoft.com/office/drawing/2014/main" id="{B99B7021-0AB2-C475-399A-A899AE61BA48}"/>
              </a:ext>
            </a:extLst>
          </p:cNvPr>
          <p:cNvSpPr>
            <a:spLocks noGrp="1"/>
          </p:cNvSpPr>
          <p:nvPr>
            <p:ph sz="half" idx="1"/>
          </p:nvPr>
        </p:nvSpPr>
        <p:spPr/>
        <p:txBody>
          <a:bodyPr>
            <a:normAutofit lnSpcReduction="10000"/>
          </a:bodyPr>
          <a:lstStyle/>
          <a:p>
            <a:pPr algn="just"/>
            <a:r>
              <a:rPr lang="en-US" b="1" i="0" dirty="0">
                <a:solidFill>
                  <a:srgbClr val="00365F"/>
                </a:solidFill>
                <a:effectLst/>
                <a:latin typeface="National-Bold"/>
              </a:rPr>
              <a:t>Purpose of Rule</a:t>
            </a:r>
            <a:r>
              <a:rPr lang="en-US" b="0" i="0" dirty="0">
                <a:solidFill>
                  <a:srgbClr val="00365F"/>
                </a:solidFill>
                <a:effectLst/>
                <a:latin typeface="National-Regular"/>
              </a:rPr>
              <a:t>: Rule 18 covers taking relief under penalty of stroke and distance. When a ball is lost outside a penalty area or comes to rest out of bounds, the required progression of playing from the </a:t>
            </a:r>
            <a:r>
              <a:rPr lang="en-US" b="0" i="0" dirty="0">
                <a:solidFill>
                  <a:srgbClr val="FF0000"/>
                </a:solidFill>
                <a:effectLst/>
                <a:latin typeface="National-Regular"/>
              </a:rPr>
              <a:t>teeing area </a:t>
            </a:r>
            <a:r>
              <a:rPr lang="en-US" b="0" i="0" dirty="0">
                <a:solidFill>
                  <a:srgbClr val="00365F"/>
                </a:solidFill>
                <a:effectLst/>
                <a:latin typeface="National-Regular"/>
              </a:rPr>
              <a:t>to the hole is broken; the player must resume that progression by </a:t>
            </a:r>
            <a:r>
              <a:rPr lang="en-US" b="0" i="0" dirty="0">
                <a:solidFill>
                  <a:srgbClr val="FF0000"/>
                </a:solidFill>
                <a:effectLst/>
                <a:latin typeface="National-Regular"/>
              </a:rPr>
              <a:t>playing again from where the previous stroke was made</a:t>
            </a:r>
            <a:r>
              <a:rPr lang="en-US" b="0" i="0" dirty="0">
                <a:solidFill>
                  <a:srgbClr val="00365F"/>
                </a:solidFill>
                <a:effectLst/>
                <a:latin typeface="National-Regular"/>
              </a:rPr>
              <a:t>.</a:t>
            </a:r>
          </a:p>
          <a:p>
            <a:pPr algn="just"/>
            <a:r>
              <a:rPr lang="en-US" b="0" i="0" dirty="0">
                <a:solidFill>
                  <a:srgbClr val="00365F"/>
                </a:solidFill>
                <a:effectLst/>
                <a:latin typeface="National-Regular"/>
              </a:rPr>
              <a:t>This Rule also covers how and when a provisional ball may be played to save time when the ball in play might have gone </a:t>
            </a:r>
            <a:r>
              <a:rPr lang="en-US" b="0" i="0" dirty="0">
                <a:solidFill>
                  <a:srgbClr val="FF0000"/>
                </a:solidFill>
                <a:effectLst/>
                <a:latin typeface="National-Regular"/>
              </a:rPr>
              <a:t>out of bounds or be lost </a:t>
            </a:r>
            <a:r>
              <a:rPr lang="en-US" b="1" i="0" dirty="0">
                <a:solidFill>
                  <a:srgbClr val="FF0000"/>
                </a:solidFill>
                <a:effectLst/>
                <a:latin typeface="National-Regular"/>
              </a:rPr>
              <a:t>outside</a:t>
            </a:r>
            <a:r>
              <a:rPr lang="en-US" b="0" i="0" dirty="0">
                <a:solidFill>
                  <a:srgbClr val="FF0000"/>
                </a:solidFill>
                <a:effectLst/>
                <a:latin typeface="National-Regular"/>
              </a:rPr>
              <a:t> a penalty area</a:t>
            </a:r>
            <a:r>
              <a:rPr lang="en-US" b="0" i="0" dirty="0">
                <a:solidFill>
                  <a:srgbClr val="00365F"/>
                </a:solidFill>
                <a:effectLst/>
                <a:latin typeface="National-Regular"/>
              </a:rPr>
              <a:t>.</a:t>
            </a:r>
          </a:p>
          <a:p>
            <a:endParaRPr lang="en-US" dirty="0"/>
          </a:p>
        </p:txBody>
      </p:sp>
      <p:sp>
        <p:nvSpPr>
          <p:cNvPr id="4" name="Content Placeholder 3">
            <a:extLst>
              <a:ext uri="{FF2B5EF4-FFF2-40B4-BE49-F238E27FC236}">
                <a16:creationId xmlns:a16="http://schemas.microsoft.com/office/drawing/2014/main" id="{BE0A5D16-CCAC-8B2F-E169-A21F8FA484E8}"/>
              </a:ext>
            </a:extLst>
          </p:cNvPr>
          <p:cNvSpPr>
            <a:spLocks noGrp="1"/>
          </p:cNvSpPr>
          <p:nvPr>
            <p:ph sz="half" idx="2"/>
          </p:nvPr>
        </p:nvSpPr>
        <p:spPr>
          <a:xfrm>
            <a:off x="5089969" y="2160589"/>
            <a:ext cx="4977761" cy="3880773"/>
          </a:xfrm>
        </p:spPr>
        <p:txBody>
          <a:bodyPr>
            <a:noAutofit/>
          </a:bodyPr>
          <a:lstStyle/>
          <a:p>
            <a:r>
              <a:rPr lang="en-US" sz="2000" dirty="0"/>
              <a:t>Must announce the intention of playing a provisional ball</a:t>
            </a:r>
          </a:p>
          <a:p>
            <a:r>
              <a:rPr lang="en-US" sz="2000" dirty="0"/>
              <a:t>May play the provisional ball up to the point where the original ball is suspected to be</a:t>
            </a:r>
          </a:p>
          <a:p>
            <a:r>
              <a:rPr lang="en-US" sz="2000" dirty="0"/>
              <a:t>If ball is not found within 3 minutes, it is deemed lost</a:t>
            </a:r>
          </a:p>
          <a:p>
            <a:r>
              <a:rPr lang="en-US" sz="2000" dirty="0"/>
              <a:t>A ball is out of bounds ONLY when all of it is outside the boundary edge of the course</a:t>
            </a:r>
          </a:p>
          <a:p>
            <a:r>
              <a:rPr lang="en-US" sz="2000" dirty="0"/>
              <a:t>Local Rule 8 E-5 Alternative to Stroke and Distance for Lost Ball or OB</a:t>
            </a:r>
          </a:p>
        </p:txBody>
      </p:sp>
    </p:spTree>
    <p:extLst>
      <p:ext uri="{BB962C8B-B14F-4D97-AF65-F5344CB8AC3E}">
        <p14:creationId xmlns:p14="http://schemas.microsoft.com/office/powerpoint/2010/main" val="143048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134B-2D2E-7CFB-B337-4D65270A89D7}"/>
              </a:ext>
            </a:extLst>
          </p:cNvPr>
          <p:cNvSpPr>
            <a:spLocks noGrp="1"/>
          </p:cNvSpPr>
          <p:nvPr>
            <p:ph type="title"/>
          </p:nvPr>
        </p:nvSpPr>
        <p:spPr/>
        <p:txBody>
          <a:bodyPr>
            <a:normAutofit/>
          </a:bodyPr>
          <a:lstStyle/>
          <a:p>
            <a:r>
              <a:rPr lang="en-US" sz="4000" dirty="0"/>
              <a:t>Lost Ball or Out of Bounds-Local Model Rule E-5</a:t>
            </a:r>
          </a:p>
        </p:txBody>
      </p:sp>
      <p:sp>
        <p:nvSpPr>
          <p:cNvPr id="3" name="Content Placeholder 2">
            <a:extLst>
              <a:ext uri="{FF2B5EF4-FFF2-40B4-BE49-F238E27FC236}">
                <a16:creationId xmlns:a16="http://schemas.microsoft.com/office/drawing/2014/main" id="{80E75750-8DBF-7898-A240-7C0B423E2B3D}"/>
              </a:ext>
            </a:extLst>
          </p:cNvPr>
          <p:cNvSpPr>
            <a:spLocks noGrp="1"/>
          </p:cNvSpPr>
          <p:nvPr>
            <p:ph idx="1"/>
          </p:nvPr>
        </p:nvSpPr>
        <p:spPr/>
        <p:txBody>
          <a:bodyPr>
            <a:normAutofit fontScale="92500" lnSpcReduction="20000"/>
          </a:bodyPr>
          <a:lstStyle/>
          <a:p>
            <a:r>
              <a:rPr lang="en-US" sz="2600" dirty="0"/>
              <a:t>Provisional Ball</a:t>
            </a:r>
          </a:p>
          <a:p>
            <a:pPr lvl="1"/>
            <a:r>
              <a:rPr lang="en-US" sz="2200" dirty="0"/>
              <a:t>Stroke and Distance penalty, 1 stroke</a:t>
            </a:r>
          </a:p>
          <a:p>
            <a:r>
              <a:rPr lang="en-US" sz="2600" dirty="0"/>
              <a:t>Local Rule E-5 Alternative to Stroke and Distance for Lost Ball and OB (Only if in effect)</a:t>
            </a:r>
          </a:p>
          <a:p>
            <a:pPr lvl="1"/>
            <a:r>
              <a:rPr lang="en-US" sz="2200" dirty="0"/>
              <a:t>When a provisional ball has not been played, issues with pace of play present</a:t>
            </a:r>
          </a:p>
          <a:p>
            <a:pPr lvl="1"/>
            <a:r>
              <a:rPr lang="en-US" sz="2200" dirty="0"/>
              <a:t>Most appropriate for casual rounds</a:t>
            </a:r>
          </a:p>
          <a:p>
            <a:pPr lvl="1"/>
            <a:r>
              <a:rPr lang="en-US" sz="2200" dirty="0"/>
              <a:t>Cannot be used for Unplayable Ball</a:t>
            </a:r>
          </a:p>
          <a:p>
            <a:pPr lvl="1"/>
            <a:r>
              <a:rPr lang="en-US" sz="2200" dirty="0"/>
              <a:t>Option allows player to drop in a large area between where the ball is estimated to have come to rest out of bounds and the edge of the fairway of the hole being played</a:t>
            </a:r>
          </a:p>
        </p:txBody>
      </p:sp>
    </p:spTree>
    <p:extLst>
      <p:ext uri="{BB962C8B-B14F-4D97-AF65-F5344CB8AC3E}">
        <p14:creationId xmlns:p14="http://schemas.microsoft.com/office/powerpoint/2010/main" val="420740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ACE4-2F4C-443B-C253-9A1374838A7A}"/>
              </a:ext>
            </a:extLst>
          </p:cNvPr>
          <p:cNvSpPr>
            <a:spLocks noGrp="1"/>
          </p:cNvSpPr>
          <p:nvPr>
            <p:ph type="title"/>
          </p:nvPr>
        </p:nvSpPr>
        <p:spPr/>
        <p:txBody>
          <a:bodyPr>
            <a:normAutofit/>
          </a:bodyPr>
          <a:lstStyle/>
          <a:p>
            <a:r>
              <a:rPr lang="en-US" sz="4000" dirty="0"/>
              <a:t>Local Model Rule E-5</a:t>
            </a:r>
          </a:p>
        </p:txBody>
      </p:sp>
      <p:pic>
        <p:nvPicPr>
          <p:cNvPr id="8" name="Content Placeholder 7">
            <a:extLst>
              <a:ext uri="{FF2B5EF4-FFF2-40B4-BE49-F238E27FC236}">
                <a16:creationId xmlns:a16="http://schemas.microsoft.com/office/drawing/2014/main" id="{57256B3B-B23A-920F-1E2B-4236E1285838}"/>
              </a:ext>
            </a:extLst>
          </p:cNvPr>
          <p:cNvPicPr>
            <a:picLocks noGrp="1" noChangeAspect="1"/>
          </p:cNvPicPr>
          <p:nvPr>
            <p:ph sz="half" idx="1"/>
          </p:nvPr>
        </p:nvPicPr>
        <p:blipFill>
          <a:blip r:embed="rId2"/>
          <a:stretch>
            <a:fillRect/>
          </a:stretch>
        </p:blipFill>
        <p:spPr>
          <a:xfrm>
            <a:off x="206544" y="1552575"/>
            <a:ext cx="5351313" cy="4314824"/>
          </a:xfrm>
        </p:spPr>
      </p:pic>
      <p:pic>
        <p:nvPicPr>
          <p:cNvPr id="15" name="Picture 14">
            <a:extLst>
              <a:ext uri="{FF2B5EF4-FFF2-40B4-BE49-F238E27FC236}">
                <a16:creationId xmlns:a16="http://schemas.microsoft.com/office/drawing/2014/main" id="{E152B5D2-1B70-D549-E5BB-9A8FECAC45C0}"/>
              </a:ext>
            </a:extLst>
          </p:cNvPr>
          <p:cNvPicPr>
            <a:picLocks noChangeAspect="1"/>
          </p:cNvPicPr>
          <p:nvPr/>
        </p:nvPicPr>
        <p:blipFill rotWithShape="1">
          <a:blip r:embed="rId3"/>
          <a:srcRect l="882" t="7393"/>
          <a:stretch/>
        </p:blipFill>
        <p:spPr>
          <a:xfrm>
            <a:off x="5647266" y="1654098"/>
            <a:ext cx="6115050" cy="4213301"/>
          </a:xfrm>
          <a:prstGeom prst="rect">
            <a:avLst/>
          </a:prstGeom>
        </p:spPr>
      </p:pic>
    </p:spTree>
    <p:extLst>
      <p:ext uri="{BB962C8B-B14F-4D97-AF65-F5344CB8AC3E}">
        <p14:creationId xmlns:p14="http://schemas.microsoft.com/office/powerpoint/2010/main" val="531471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6E8F-C654-D299-C076-DA62B8CDB30E}"/>
              </a:ext>
            </a:extLst>
          </p:cNvPr>
          <p:cNvSpPr>
            <a:spLocks noGrp="1"/>
          </p:cNvSpPr>
          <p:nvPr>
            <p:ph type="title"/>
          </p:nvPr>
        </p:nvSpPr>
        <p:spPr>
          <a:xfrm>
            <a:off x="677334" y="609600"/>
            <a:ext cx="9133416" cy="1320800"/>
          </a:xfrm>
        </p:spPr>
        <p:txBody>
          <a:bodyPr>
            <a:normAutofit/>
          </a:bodyPr>
          <a:lstStyle/>
          <a:p>
            <a:r>
              <a:rPr lang="en-US" sz="4000" dirty="0"/>
              <a:t>Around the Green-Relief or No Relief?</a:t>
            </a:r>
          </a:p>
        </p:txBody>
      </p:sp>
      <p:sp>
        <p:nvSpPr>
          <p:cNvPr id="3" name="Content Placeholder 2">
            <a:extLst>
              <a:ext uri="{FF2B5EF4-FFF2-40B4-BE49-F238E27FC236}">
                <a16:creationId xmlns:a16="http://schemas.microsoft.com/office/drawing/2014/main" id="{17308613-CAD1-80FB-AC2C-B27D11959678}"/>
              </a:ext>
            </a:extLst>
          </p:cNvPr>
          <p:cNvSpPr>
            <a:spLocks noGrp="1"/>
          </p:cNvSpPr>
          <p:nvPr>
            <p:ph idx="1"/>
          </p:nvPr>
        </p:nvSpPr>
        <p:spPr/>
        <p:txBody>
          <a:bodyPr>
            <a:normAutofit fontScale="92500" lnSpcReduction="20000"/>
          </a:bodyPr>
          <a:lstStyle/>
          <a:p>
            <a:r>
              <a:rPr lang="en-US" sz="2800" dirty="0"/>
              <a:t>Repair allowed to the putting green (regardless if ball is on or off the putting surface) Rule 8.1</a:t>
            </a:r>
          </a:p>
          <a:p>
            <a:pPr lvl="1"/>
            <a:r>
              <a:rPr lang="en-US" sz="2600" dirty="0"/>
              <a:t>Remove loose Impediments</a:t>
            </a:r>
          </a:p>
          <a:p>
            <a:pPr lvl="1"/>
            <a:r>
              <a:rPr lang="en-US" sz="2600" dirty="0"/>
              <a:t>Remove sand or loose soil</a:t>
            </a:r>
          </a:p>
          <a:p>
            <a:pPr lvl="1"/>
            <a:r>
              <a:rPr lang="en-US" sz="2600" dirty="0"/>
              <a:t>Repair damage to original condition</a:t>
            </a:r>
          </a:p>
          <a:p>
            <a:r>
              <a:rPr lang="en-US" sz="2800" dirty="0"/>
              <a:t>Repair not allowed off the green </a:t>
            </a:r>
          </a:p>
          <a:p>
            <a:pPr lvl="1"/>
            <a:r>
              <a:rPr lang="en-US" sz="2400" dirty="0"/>
              <a:t>Remove dew, frost, water, sand or loose soil</a:t>
            </a:r>
          </a:p>
          <a:p>
            <a:pPr lvl="1"/>
            <a:r>
              <a:rPr lang="en-US" sz="2600" dirty="0"/>
              <a:t>Remove or press down divots-prior to play</a:t>
            </a:r>
          </a:p>
          <a:p>
            <a:pPr lvl="1"/>
            <a:r>
              <a:rPr lang="en-US" sz="2600" dirty="0"/>
              <a:t>Replace a divot-prior to play</a:t>
            </a:r>
          </a:p>
        </p:txBody>
      </p:sp>
    </p:spTree>
    <p:extLst>
      <p:ext uri="{BB962C8B-B14F-4D97-AF65-F5344CB8AC3E}">
        <p14:creationId xmlns:p14="http://schemas.microsoft.com/office/powerpoint/2010/main" val="356720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6E8F-C654-D299-C076-DA62B8CDB30E}"/>
              </a:ext>
            </a:extLst>
          </p:cNvPr>
          <p:cNvSpPr>
            <a:spLocks noGrp="1"/>
          </p:cNvSpPr>
          <p:nvPr>
            <p:ph type="title"/>
          </p:nvPr>
        </p:nvSpPr>
        <p:spPr>
          <a:xfrm>
            <a:off x="677334" y="609600"/>
            <a:ext cx="9133416" cy="1320800"/>
          </a:xfrm>
        </p:spPr>
        <p:txBody>
          <a:bodyPr>
            <a:normAutofit/>
          </a:bodyPr>
          <a:lstStyle/>
          <a:p>
            <a:r>
              <a:rPr lang="en-US" sz="4000" dirty="0"/>
              <a:t>Around the Green-Relief or No Relief?</a:t>
            </a:r>
          </a:p>
        </p:txBody>
      </p:sp>
      <p:sp>
        <p:nvSpPr>
          <p:cNvPr id="3" name="Content Placeholder 2">
            <a:extLst>
              <a:ext uri="{FF2B5EF4-FFF2-40B4-BE49-F238E27FC236}">
                <a16:creationId xmlns:a16="http://schemas.microsoft.com/office/drawing/2014/main" id="{17308613-CAD1-80FB-AC2C-B27D11959678}"/>
              </a:ext>
            </a:extLst>
          </p:cNvPr>
          <p:cNvSpPr>
            <a:spLocks noGrp="1"/>
          </p:cNvSpPr>
          <p:nvPr>
            <p:ph idx="1"/>
          </p:nvPr>
        </p:nvSpPr>
        <p:spPr/>
        <p:txBody>
          <a:bodyPr/>
          <a:lstStyle/>
          <a:p>
            <a:r>
              <a:rPr lang="en-US" sz="2800" dirty="0"/>
              <a:t>Local Model Rule F-5.1 </a:t>
            </a:r>
            <a:r>
              <a:rPr lang="en-US" sz="2000" dirty="0"/>
              <a:t>Extra option to take relief when immovable obstructions (e.g. sprinkler heads) are on or close to the putting surface or in the line of intended play.</a:t>
            </a:r>
          </a:p>
          <a:p>
            <a:pPr lvl="1"/>
            <a:r>
              <a:rPr lang="en-US" sz="2000" dirty="0"/>
              <a:t>Obstruction (e.g. sprinkler head) must be on the line of play </a:t>
            </a:r>
            <a:r>
              <a:rPr lang="en-US" sz="2000" dirty="0">
                <a:solidFill>
                  <a:srgbClr val="FF0000"/>
                </a:solidFill>
              </a:rPr>
              <a:t>AND</a:t>
            </a:r>
          </a:p>
          <a:p>
            <a:pPr lvl="1"/>
            <a:r>
              <a:rPr lang="en-US" sz="2000" dirty="0"/>
              <a:t>Obstruction must be within 2-club lengths of the ball</a:t>
            </a:r>
          </a:p>
        </p:txBody>
      </p:sp>
      <p:sp>
        <p:nvSpPr>
          <p:cNvPr id="5" name="TextBox 4">
            <a:extLst>
              <a:ext uri="{FF2B5EF4-FFF2-40B4-BE49-F238E27FC236}">
                <a16:creationId xmlns:a16="http://schemas.microsoft.com/office/drawing/2014/main" id="{4B607C50-0C70-DEF2-69BA-5E115F6C5E95}"/>
              </a:ext>
            </a:extLst>
          </p:cNvPr>
          <p:cNvSpPr txBox="1"/>
          <p:nvPr/>
        </p:nvSpPr>
        <p:spPr>
          <a:xfrm>
            <a:off x="1128713" y="4882247"/>
            <a:ext cx="8291512" cy="646331"/>
          </a:xfrm>
          <a:prstGeom prst="rect">
            <a:avLst/>
          </a:prstGeom>
          <a:noFill/>
        </p:spPr>
        <p:txBody>
          <a:bodyPr wrap="square">
            <a:spAutoFit/>
          </a:bodyPr>
          <a:lstStyle/>
          <a:p>
            <a:r>
              <a:rPr lang="en-US" dirty="0">
                <a:hlinkClick r:id="rId2"/>
              </a:rPr>
              <a:t>Do You Get Relief From a Sprinkler Head Near the Putting Green? Golf Rules (youtube.com)</a:t>
            </a:r>
            <a:endParaRPr lang="en-US" dirty="0"/>
          </a:p>
        </p:txBody>
      </p:sp>
    </p:spTree>
    <p:extLst>
      <p:ext uri="{BB962C8B-B14F-4D97-AF65-F5344CB8AC3E}">
        <p14:creationId xmlns:p14="http://schemas.microsoft.com/office/powerpoint/2010/main" val="60196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1CE6-A635-C6E4-5D63-9CEA528784CE}"/>
              </a:ext>
            </a:extLst>
          </p:cNvPr>
          <p:cNvSpPr>
            <a:spLocks noGrp="1"/>
          </p:cNvSpPr>
          <p:nvPr>
            <p:ph type="title"/>
          </p:nvPr>
        </p:nvSpPr>
        <p:spPr/>
        <p:txBody>
          <a:bodyPr>
            <a:normAutofit/>
          </a:bodyPr>
          <a:lstStyle/>
          <a:p>
            <a:r>
              <a:rPr lang="en-US" sz="4000" dirty="0"/>
              <a:t>Marking Your Ball</a:t>
            </a:r>
          </a:p>
        </p:txBody>
      </p:sp>
      <p:sp>
        <p:nvSpPr>
          <p:cNvPr id="3" name="TextBox 2">
            <a:extLst>
              <a:ext uri="{FF2B5EF4-FFF2-40B4-BE49-F238E27FC236}">
                <a16:creationId xmlns:a16="http://schemas.microsoft.com/office/drawing/2014/main" id="{F2891D0C-EC2F-5078-2395-A9DF7A5CA710}"/>
              </a:ext>
            </a:extLst>
          </p:cNvPr>
          <p:cNvSpPr txBox="1"/>
          <p:nvPr/>
        </p:nvSpPr>
        <p:spPr>
          <a:xfrm>
            <a:off x="1103376" y="3676120"/>
            <a:ext cx="5157216" cy="3600986"/>
          </a:xfrm>
          <a:prstGeom prst="rect">
            <a:avLst/>
          </a:prstGeom>
          <a:noFill/>
        </p:spPr>
        <p:txBody>
          <a:bodyPr wrap="square" rtlCol="0">
            <a:spAutoFit/>
          </a:bodyPr>
          <a:lstStyle/>
          <a:p>
            <a:r>
              <a:rPr lang="en-US" sz="2000" b="1" dirty="0"/>
              <a:t>When must a ball be marked</a:t>
            </a:r>
          </a:p>
          <a:p>
            <a:pPr marL="742950" lvl="1" indent="-285750">
              <a:spcBef>
                <a:spcPts val="1000"/>
              </a:spcBef>
              <a:buClr>
                <a:schemeClr val="accent1"/>
              </a:buClr>
              <a:buSzPct val="80000"/>
              <a:buFont typeface="Wingdings 3" charset="2"/>
              <a:buChar char=""/>
            </a:pPr>
            <a:r>
              <a:rPr lang="en-US" sz="1400" dirty="0">
                <a:solidFill>
                  <a:schemeClr val="tx1">
                    <a:lumMod val="75000"/>
                    <a:lumOff val="25000"/>
                  </a:schemeClr>
                </a:solidFill>
              </a:rPr>
              <a:t>Before lifting a ball from the putting green</a:t>
            </a:r>
          </a:p>
          <a:p>
            <a:pPr marL="742950" lvl="1" indent="-285750">
              <a:spcBef>
                <a:spcPts val="1000"/>
              </a:spcBef>
              <a:buClr>
                <a:schemeClr val="accent1"/>
              </a:buClr>
              <a:buSzPct val="80000"/>
              <a:buFont typeface="Wingdings 3" charset="2"/>
              <a:buChar char=""/>
            </a:pPr>
            <a:r>
              <a:rPr lang="en-US" sz="1400" dirty="0">
                <a:solidFill>
                  <a:schemeClr val="tx1">
                    <a:lumMod val="75000"/>
                    <a:lumOff val="25000"/>
                  </a:schemeClr>
                </a:solidFill>
              </a:rPr>
              <a:t>To identify player's ball</a:t>
            </a:r>
          </a:p>
          <a:p>
            <a:pPr marL="742950" lvl="1" indent="-285750">
              <a:spcBef>
                <a:spcPts val="1000"/>
              </a:spcBef>
              <a:buClr>
                <a:schemeClr val="accent1"/>
              </a:buClr>
              <a:buSzPct val="80000"/>
              <a:buFont typeface="Wingdings 3" charset="2"/>
              <a:buChar char=""/>
            </a:pPr>
            <a:r>
              <a:rPr lang="en-US" sz="1400" dirty="0">
                <a:solidFill>
                  <a:schemeClr val="tx1">
                    <a:lumMod val="75000"/>
                    <a:lumOff val="25000"/>
                  </a:schemeClr>
                </a:solidFill>
              </a:rPr>
              <a:t>When ‘preferred lies’ or ‘lift/clean/place’ is allowed</a:t>
            </a:r>
          </a:p>
          <a:p>
            <a:pPr marL="742950" lvl="1" indent="-285750">
              <a:spcBef>
                <a:spcPts val="1000"/>
              </a:spcBef>
              <a:buClr>
                <a:schemeClr val="accent1"/>
              </a:buClr>
              <a:buSzPct val="80000"/>
              <a:buFont typeface="Wingdings 3" charset="2"/>
              <a:buChar char=""/>
            </a:pPr>
            <a:r>
              <a:rPr lang="en-US" sz="1400" dirty="0">
                <a:solidFill>
                  <a:schemeClr val="tx1">
                    <a:lumMod val="75000"/>
                    <a:lumOff val="25000"/>
                  </a:schemeClr>
                </a:solidFill>
              </a:rPr>
              <a:t>To determine if the ball lies in a hole made by an animal</a:t>
            </a:r>
          </a:p>
          <a:p>
            <a:pPr marL="742950" lvl="1" indent="-285750">
              <a:spcBef>
                <a:spcPts val="1000"/>
              </a:spcBef>
              <a:buClr>
                <a:schemeClr val="accent1"/>
              </a:buClr>
              <a:buSzPct val="80000"/>
              <a:buFont typeface="Wingdings 3" charset="2"/>
              <a:buChar char=""/>
            </a:pPr>
            <a:r>
              <a:rPr lang="en-US" sz="1400" dirty="0">
                <a:solidFill>
                  <a:schemeClr val="tx1">
                    <a:lumMod val="75000"/>
                    <a:lumOff val="25000"/>
                  </a:schemeClr>
                </a:solidFill>
              </a:rPr>
              <a:t>A marker must be removed before making a stroke</a:t>
            </a:r>
          </a:p>
          <a:p>
            <a:pPr lvl="1">
              <a:spcBef>
                <a:spcPts val="1000"/>
              </a:spcBef>
              <a:buClr>
                <a:schemeClr val="accent1"/>
              </a:buClr>
              <a:buSzPct val="80000"/>
            </a:pPr>
            <a:endParaRPr lang="en-US" sz="1400" dirty="0">
              <a:solidFill>
                <a:schemeClr val="tx1">
                  <a:lumMod val="75000"/>
                  <a:lumOff val="25000"/>
                </a:schemeClr>
              </a:solidFill>
            </a:endParaRPr>
          </a:p>
          <a:p>
            <a:pPr marL="285750" indent="-285750">
              <a:buFont typeface="Arial" panose="020B0604020202020204" pitchFamily="34" charset="0"/>
              <a:buChar char="•"/>
            </a:pPr>
            <a:endParaRPr lang="en-US" sz="1400" dirty="0"/>
          </a:p>
          <a:p>
            <a:endParaRPr lang="en-US" sz="1400" dirty="0"/>
          </a:p>
          <a:p>
            <a:endParaRPr lang="en-US" dirty="0"/>
          </a:p>
        </p:txBody>
      </p:sp>
      <p:sp>
        <p:nvSpPr>
          <p:cNvPr id="4" name="TextBox 3">
            <a:extLst>
              <a:ext uri="{FF2B5EF4-FFF2-40B4-BE49-F238E27FC236}">
                <a16:creationId xmlns:a16="http://schemas.microsoft.com/office/drawing/2014/main" id="{FE8E99B5-F830-7706-0FE8-29911DA3DDE3}"/>
              </a:ext>
            </a:extLst>
          </p:cNvPr>
          <p:cNvSpPr txBox="1"/>
          <p:nvPr/>
        </p:nvSpPr>
        <p:spPr>
          <a:xfrm>
            <a:off x="6623304" y="3672442"/>
            <a:ext cx="5157216" cy="774571"/>
          </a:xfrm>
          <a:prstGeom prst="rect">
            <a:avLst/>
          </a:prstGeom>
          <a:noFill/>
        </p:spPr>
        <p:txBody>
          <a:bodyPr wrap="square" rtlCol="0">
            <a:spAutoFit/>
          </a:bodyPr>
          <a:lstStyle/>
          <a:p>
            <a:r>
              <a:rPr lang="en-US" sz="2000" b="1" dirty="0"/>
              <a:t>When marking is optional</a:t>
            </a:r>
          </a:p>
          <a:p>
            <a:pPr marL="742950" lvl="1" indent="-285750">
              <a:spcBef>
                <a:spcPts val="1000"/>
              </a:spcBef>
              <a:buClr>
                <a:schemeClr val="accent1"/>
              </a:buClr>
              <a:buSzPct val="80000"/>
              <a:buFont typeface="Wingdings 3" charset="2"/>
              <a:buChar char=""/>
            </a:pPr>
            <a:r>
              <a:rPr lang="en-US" sz="1600" dirty="0">
                <a:solidFill>
                  <a:schemeClr val="tx1">
                    <a:lumMod val="75000"/>
                    <a:lumOff val="25000"/>
                  </a:schemeClr>
                </a:solidFill>
              </a:rPr>
              <a:t>When taking relief</a:t>
            </a:r>
          </a:p>
        </p:txBody>
      </p:sp>
      <p:sp>
        <p:nvSpPr>
          <p:cNvPr id="6" name="TextBox 5">
            <a:extLst>
              <a:ext uri="{FF2B5EF4-FFF2-40B4-BE49-F238E27FC236}">
                <a16:creationId xmlns:a16="http://schemas.microsoft.com/office/drawing/2014/main" id="{9994A27F-8379-AFAA-0B42-EE4998ED7862}"/>
              </a:ext>
            </a:extLst>
          </p:cNvPr>
          <p:cNvSpPr txBox="1"/>
          <p:nvPr/>
        </p:nvSpPr>
        <p:spPr>
          <a:xfrm>
            <a:off x="576072" y="1594950"/>
            <a:ext cx="9546336" cy="2077492"/>
          </a:xfrm>
          <a:prstGeom prst="rect">
            <a:avLst/>
          </a:prstGeom>
          <a:noFill/>
        </p:spPr>
        <p:txBody>
          <a:bodyPr wrap="square">
            <a:spAutoFit/>
          </a:bodyPr>
          <a:lstStyle/>
          <a:p>
            <a:pPr marL="342900" indent="-342900">
              <a:spcBef>
                <a:spcPts val="1000"/>
              </a:spcBef>
              <a:buClr>
                <a:schemeClr val="accent1"/>
              </a:buClr>
              <a:buSzPct val="80000"/>
              <a:buFont typeface="Wingdings 3" charset="2"/>
              <a:buChar char=""/>
            </a:pPr>
            <a:r>
              <a:rPr lang="en-US" sz="2400" dirty="0">
                <a:solidFill>
                  <a:schemeClr val="tx1">
                    <a:lumMod val="75000"/>
                    <a:lumOff val="25000"/>
                  </a:schemeClr>
                </a:solidFill>
              </a:rPr>
              <a:t>To show the spot where a ball is at rest by either:</a:t>
            </a:r>
          </a:p>
          <a:p>
            <a:pPr marL="742950" lvl="1" indent="-285750">
              <a:spcBef>
                <a:spcPts val="1000"/>
              </a:spcBef>
              <a:buClr>
                <a:schemeClr val="accent1"/>
              </a:buClr>
              <a:buSzPct val="80000"/>
              <a:buFont typeface="Wingdings 3" charset="2"/>
              <a:buChar char=""/>
            </a:pPr>
            <a:r>
              <a:rPr lang="en-US" sz="2000" dirty="0">
                <a:solidFill>
                  <a:schemeClr val="tx1">
                    <a:lumMod val="75000"/>
                    <a:lumOff val="25000"/>
                  </a:schemeClr>
                </a:solidFill>
              </a:rPr>
              <a:t>Placing a ball-marker right behind or right next to the ball, or</a:t>
            </a:r>
          </a:p>
          <a:p>
            <a:pPr marL="742950" lvl="1" indent="-285750">
              <a:spcBef>
                <a:spcPts val="1000"/>
              </a:spcBef>
              <a:buClr>
                <a:schemeClr val="accent1"/>
              </a:buClr>
              <a:buSzPct val="80000"/>
              <a:buFont typeface="Wingdings 3" charset="2"/>
              <a:buChar char=""/>
            </a:pPr>
            <a:r>
              <a:rPr lang="en-US" sz="2000" dirty="0">
                <a:solidFill>
                  <a:schemeClr val="tx1">
                    <a:lumMod val="75000"/>
                    <a:lumOff val="25000"/>
                  </a:schemeClr>
                </a:solidFill>
              </a:rPr>
              <a:t>Holding a club on the ground right behind or right next to the ball.</a:t>
            </a:r>
          </a:p>
          <a:p>
            <a:pPr marL="742950" lvl="1" indent="-285750">
              <a:spcBef>
                <a:spcPts val="1000"/>
              </a:spcBef>
              <a:buClr>
                <a:schemeClr val="accent1"/>
              </a:buClr>
              <a:buSzPct val="80000"/>
              <a:buFont typeface="Wingdings 3" charset="2"/>
              <a:buChar char=""/>
            </a:pPr>
            <a:r>
              <a:rPr lang="en-US" sz="2000" dirty="0">
                <a:solidFill>
                  <a:schemeClr val="tx1">
                    <a:lumMod val="75000"/>
                    <a:lumOff val="25000"/>
                  </a:schemeClr>
                </a:solidFill>
              </a:rPr>
              <a:t>This is done to show the spot where the ball must be replaced after it is lifted.</a:t>
            </a:r>
          </a:p>
        </p:txBody>
      </p:sp>
      <p:sp>
        <p:nvSpPr>
          <p:cNvPr id="5" name="TextBox 4">
            <a:extLst>
              <a:ext uri="{FF2B5EF4-FFF2-40B4-BE49-F238E27FC236}">
                <a16:creationId xmlns:a16="http://schemas.microsoft.com/office/drawing/2014/main" id="{E5FCB4B8-C6D5-6EC3-6157-533111D9A393}"/>
              </a:ext>
            </a:extLst>
          </p:cNvPr>
          <p:cNvSpPr txBox="1"/>
          <p:nvPr/>
        </p:nvSpPr>
        <p:spPr>
          <a:xfrm>
            <a:off x="6672534" y="5289839"/>
            <a:ext cx="2601468" cy="1200329"/>
          </a:xfrm>
          <a:prstGeom prst="rect">
            <a:avLst/>
          </a:prstGeom>
          <a:noFill/>
        </p:spPr>
        <p:txBody>
          <a:bodyPr wrap="square">
            <a:spAutoFit/>
          </a:bodyPr>
          <a:lstStyle/>
          <a:p>
            <a:r>
              <a:rPr lang="en-US" dirty="0">
                <a:hlinkClick r:id="rId2"/>
              </a:rPr>
              <a:t>https://www.youtube.com/shorts/kuWV9r0JrHc?feature=share</a:t>
            </a:r>
            <a:endParaRPr lang="en-US" dirty="0"/>
          </a:p>
          <a:p>
            <a:endParaRPr lang="en-US" dirty="0"/>
          </a:p>
        </p:txBody>
      </p:sp>
    </p:spTree>
    <p:extLst>
      <p:ext uri="{BB962C8B-B14F-4D97-AF65-F5344CB8AC3E}">
        <p14:creationId xmlns:p14="http://schemas.microsoft.com/office/powerpoint/2010/main" val="5639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54C7-DCCC-C899-D4DC-9AFCCAB01E30}"/>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99C79088-6377-E3AE-FF07-EC5BBFF39E2F}"/>
              </a:ext>
            </a:extLst>
          </p:cNvPr>
          <p:cNvSpPr>
            <a:spLocks noGrp="1"/>
          </p:cNvSpPr>
          <p:nvPr>
            <p:ph idx="1"/>
          </p:nvPr>
        </p:nvSpPr>
        <p:spPr>
          <a:xfrm>
            <a:off x="677334" y="1771651"/>
            <a:ext cx="8596668" cy="4269712"/>
          </a:xfrm>
        </p:spPr>
        <p:txBody>
          <a:bodyPr>
            <a:normAutofit/>
          </a:bodyPr>
          <a:lstStyle/>
          <a:p>
            <a:r>
              <a:rPr lang="en-US" dirty="0"/>
              <a:t>References</a:t>
            </a:r>
          </a:p>
          <a:p>
            <a:r>
              <a:rPr lang="en-US" dirty="0"/>
              <a:t>Free Relief</a:t>
            </a:r>
          </a:p>
          <a:p>
            <a:pPr lvl="1"/>
            <a:r>
              <a:rPr lang="en-US" dirty="0"/>
              <a:t>Movable Obstructions</a:t>
            </a:r>
          </a:p>
          <a:p>
            <a:pPr lvl="1"/>
            <a:r>
              <a:rPr lang="en-US" dirty="0"/>
              <a:t>Immovable Obstructions</a:t>
            </a:r>
          </a:p>
          <a:p>
            <a:pPr lvl="1"/>
            <a:r>
              <a:rPr lang="en-US" dirty="0"/>
              <a:t>Abnormal Course Conditions</a:t>
            </a:r>
          </a:p>
          <a:p>
            <a:r>
              <a:rPr lang="en-US" dirty="0"/>
              <a:t>Penalty Relief</a:t>
            </a:r>
          </a:p>
          <a:p>
            <a:pPr lvl="1"/>
            <a:r>
              <a:rPr lang="en-US" dirty="0"/>
              <a:t>Red and Yellow Penalty Relief</a:t>
            </a:r>
          </a:p>
          <a:p>
            <a:pPr lvl="1"/>
            <a:r>
              <a:rPr lang="en-US" dirty="0"/>
              <a:t>Lost Ball and Provisional Ball</a:t>
            </a:r>
          </a:p>
          <a:p>
            <a:r>
              <a:rPr lang="en-US" dirty="0"/>
              <a:t>Around the Green</a:t>
            </a:r>
          </a:p>
          <a:p>
            <a:r>
              <a:rPr lang="en-US" dirty="0"/>
              <a:t>Marking you ball</a:t>
            </a:r>
          </a:p>
          <a:p>
            <a:r>
              <a:rPr lang="en-US" dirty="0"/>
              <a:t>Match Play vs. Stroke Play</a:t>
            </a:r>
          </a:p>
          <a:p>
            <a:endParaRPr lang="en-US" dirty="0"/>
          </a:p>
          <a:p>
            <a:endParaRPr lang="en-US" dirty="0"/>
          </a:p>
          <a:p>
            <a:endParaRPr lang="en-US" dirty="0"/>
          </a:p>
        </p:txBody>
      </p:sp>
    </p:spTree>
    <p:extLst>
      <p:ext uri="{BB962C8B-B14F-4D97-AF65-F5344CB8AC3E}">
        <p14:creationId xmlns:p14="http://schemas.microsoft.com/office/powerpoint/2010/main" val="2725367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AAF77-E233-6E57-1AF4-B186F5F78027}"/>
              </a:ext>
            </a:extLst>
          </p:cNvPr>
          <p:cNvSpPr>
            <a:spLocks noGrp="1"/>
          </p:cNvSpPr>
          <p:nvPr>
            <p:ph type="title"/>
          </p:nvPr>
        </p:nvSpPr>
        <p:spPr/>
        <p:txBody>
          <a:bodyPr>
            <a:normAutofit/>
          </a:bodyPr>
          <a:lstStyle/>
          <a:p>
            <a:r>
              <a:rPr lang="en-US" sz="4000" dirty="0"/>
              <a:t>Marking Your Ball</a:t>
            </a:r>
          </a:p>
        </p:txBody>
      </p:sp>
      <p:sp>
        <p:nvSpPr>
          <p:cNvPr id="4" name="TextBox 3">
            <a:extLst>
              <a:ext uri="{FF2B5EF4-FFF2-40B4-BE49-F238E27FC236}">
                <a16:creationId xmlns:a16="http://schemas.microsoft.com/office/drawing/2014/main" id="{CC7C6F42-C689-1363-64BA-53D4B653534F}"/>
              </a:ext>
            </a:extLst>
          </p:cNvPr>
          <p:cNvSpPr txBox="1"/>
          <p:nvPr/>
        </p:nvSpPr>
        <p:spPr>
          <a:xfrm>
            <a:off x="677334" y="1772704"/>
            <a:ext cx="9390210" cy="1631216"/>
          </a:xfrm>
          <a:prstGeom prst="rect">
            <a:avLst/>
          </a:prstGeom>
          <a:noFill/>
        </p:spPr>
        <p:txBody>
          <a:bodyPr wrap="square">
            <a:spAutoFit/>
          </a:bodyPr>
          <a:lstStyle/>
          <a:p>
            <a:r>
              <a:rPr lang="en-US" sz="2000" dirty="0"/>
              <a:t>If a player's ball has become cut during the hole being played, they may put another ball into play by dropping it as near as possible to where the original ball lay. (Ref. 500Q-312)</a:t>
            </a:r>
          </a:p>
          <a:p>
            <a:pPr marL="342900" indent="-342900">
              <a:buAutoNum type="alphaUcPeriod"/>
            </a:pPr>
            <a:r>
              <a:rPr lang="en-US" sz="2000" dirty="0"/>
              <a:t>True</a:t>
            </a:r>
          </a:p>
          <a:p>
            <a:pPr marL="342900" indent="-342900">
              <a:buAutoNum type="alphaUcPeriod"/>
            </a:pPr>
            <a:r>
              <a:rPr lang="en-US" sz="2000" dirty="0"/>
              <a:t>False</a:t>
            </a:r>
          </a:p>
        </p:txBody>
      </p:sp>
      <p:sp>
        <p:nvSpPr>
          <p:cNvPr id="6" name="TextBox 5">
            <a:extLst>
              <a:ext uri="{FF2B5EF4-FFF2-40B4-BE49-F238E27FC236}">
                <a16:creationId xmlns:a16="http://schemas.microsoft.com/office/drawing/2014/main" id="{46588D49-13B4-BED0-AB21-C302DDA27F80}"/>
              </a:ext>
            </a:extLst>
          </p:cNvPr>
          <p:cNvSpPr txBox="1"/>
          <p:nvPr/>
        </p:nvSpPr>
        <p:spPr>
          <a:xfrm>
            <a:off x="677334" y="4146514"/>
            <a:ext cx="8283786" cy="1200329"/>
          </a:xfrm>
          <a:prstGeom prst="rect">
            <a:avLst/>
          </a:prstGeom>
          <a:noFill/>
        </p:spPr>
        <p:txBody>
          <a:bodyPr wrap="square">
            <a:spAutoFit/>
          </a:bodyPr>
          <a:lstStyle/>
          <a:p>
            <a:r>
              <a:rPr lang="en-US" dirty="0">
                <a:solidFill>
                  <a:srgbClr val="FF0000"/>
                </a:solidFill>
              </a:rPr>
              <a:t>The statement is False. </a:t>
            </a:r>
            <a:r>
              <a:rPr lang="en-US" dirty="0"/>
              <a:t>The player may substitute the cut ball; however, the player must </a:t>
            </a:r>
            <a:r>
              <a:rPr lang="en-US" b="1" dirty="0">
                <a:solidFill>
                  <a:srgbClr val="FF0000"/>
                </a:solidFill>
              </a:rPr>
              <a:t>place</a:t>
            </a:r>
            <a:r>
              <a:rPr lang="en-US" dirty="0"/>
              <a:t> a ball rather than drop a ball.</a:t>
            </a:r>
          </a:p>
          <a:p>
            <a:endParaRPr lang="en-US" dirty="0"/>
          </a:p>
          <a:p>
            <a:r>
              <a:rPr lang="en-US" dirty="0"/>
              <a:t>See Rule 4.2c(2)</a:t>
            </a:r>
          </a:p>
        </p:txBody>
      </p:sp>
    </p:spTree>
    <p:extLst>
      <p:ext uri="{BB962C8B-B14F-4D97-AF65-F5344CB8AC3E}">
        <p14:creationId xmlns:p14="http://schemas.microsoft.com/office/powerpoint/2010/main" val="40466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4B36-CF7C-8A72-96DF-F9B7CC95A98E}"/>
              </a:ext>
            </a:extLst>
          </p:cNvPr>
          <p:cNvSpPr>
            <a:spLocks noGrp="1"/>
          </p:cNvSpPr>
          <p:nvPr>
            <p:ph type="title"/>
          </p:nvPr>
        </p:nvSpPr>
        <p:spPr/>
        <p:txBody>
          <a:bodyPr>
            <a:normAutofit/>
          </a:bodyPr>
          <a:lstStyle/>
          <a:p>
            <a:r>
              <a:rPr lang="en-US" sz="4000" dirty="0"/>
              <a:t>Marking Your Ball</a:t>
            </a:r>
          </a:p>
        </p:txBody>
      </p:sp>
      <p:sp>
        <p:nvSpPr>
          <p:cNvPr id="4" name="TextBox 3">
            <a:extLst>
              <a:ext uri="{FF2B5EF4-FFF2-40B4-BE49-F238E27FC236}">
                <a16:creationId xmlns:a16="http://schemas.microsoft.com/office/drawing/2014/main" id="{F3159F5A-0D2F-96E2-37CA-24EB557DC446}"/>
              </a:ext>
            </a:extLst>
          </p:cNvPr>
          <p:cNvSpPr txBox="1"/>
          <p:nvPr/>
        </p:nvSpPr>
        <p:spPr>
          <a:xfrm>
            <a:off x="677334" y="1677246"/>
            <a:ext cx="8471238" cy="2246769"/>
          </a:xfrm>
          <a:prstGeom prst="rect">
            <a:avLst/>
          </a:prstGeom>
          <a:noFill/>
        </p:spPr>
        <p:txBody>
          <a:bodyPr wrap="square">
            <a:spAutoFit/>
          </a:bodyPr>
          <a:lstStyle/>
          <a:p>
            <a:r>
              <a:rPr lang="en-US" sz="2000" dirty="0"/>
              <a:t>A player's ball lies on a putting green near the fringe. The player marks and lifts the ball. The player tries twice and is unable to replace the ball on the original spot. If the nearest spot to replace the ball so that it will remain in place is on the fringe, the player must replace the ball off the putting green in that location. (Ref. SN-205)</a:t>
            </a:r>
          </a:p>
          <a:p>
            <a:pPr marL="342900" indent="-342900">
              <a:buAutoNum type="alphaUcPeriod"/>
            </a:pPr>
            <a:r>
              <a:rPr lang="en-US" sz="2000" dirty="0"/>
              <a:t>True</a:t>
            </a:r>
          </a:p>
          <a:p>
            <a:pPr marL="342900" indent="-342900">
              <a:buAutoNum type="alphaUcPeriod"/>
            </a:pPr>
            <a:r>
              <a:rPr lang="en-US" sz="2000" dirty="0"/>
              <a:t>False</a:t>
            </a:r>
          </a:p>
        </p:txBody>
      </p:sp>
      <p:sp>
        <p:nvSpPr>
          <p:cNvPr id="6" name="TextBox 5">
            <a:extLst>
              <a:ext uri="{FF2B5EF4-FFF2-40B4-BE49-F238E27FC236}">
                <a16:creationId xmlns:a16="http://schemas.microsoft.com/office/drawing/2014/main" id="{A96DE6BF-FF41-C0E6-28F0-A48FECAA621E}"/>
              </a:ext>
            </a:extLst>
          </p:cNvPr>
          <p:cNvSpPr txBox="1"/>
          <p:nvPr/>
        </p:nvSpPr>
        <p:spPr>
          <a:xfrm>
            <a:off x="677334" y="4331684"/>
            <a:ext cx="9271338" cy="1477328"/>
          </a:xfrm>
          <a:prstGeom prst="rect">
            <a:avLst/>
          </a:prstGeom>
          <a:noFill/>
        </p:spPr>
        <p:txBody>
          <a:bodyPr wrap="square">
            <a:spAutoFit/>
          </a:bodyPr>
          <a:lstStyle/>
          <a:p>
            <a:pPr algn="l"/>
            <a:r>
              <a:rPr lang="en-US" b="0" i="0" dirty="0">
                <a:solidFill>
                  <a:srgbClr val="FF0000"/>
                </a:solidFill>
                <a:effectLst/>
                <a:latin typeface="Arial" panose="020B0604020202020204" pitchFamily="34" charset="0"/>
              </a:rPr>
              <a:t>The statement is True. </a:t>
            </a:r>
            <a:r>
              <a:rPr lang="en-US" b="0" i="0" dirty="0">
                <a:solidFill>
                  <a:srgbClr val="000000"/>
                </a:solidFill>
                <a:effectLst/>
                <a:latin typeface="Arial" panose="020B0604020202020204" pitchFamily="34" charset="0"/>
              </a:rPr>
              <a:t>The player must place the ball on the spot nearest to the original spot where the ball will remain in place which may be in the general area. The player is not entitled to place the ball on the putting green.</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See Rule 14.2e</a:t>
            </a:r>
          </a:p>
        </p:txBody>
      </p:sp>
    </p:spTree>
    <p:extLst>
      <p:ext uri="{BB962C8B-B14F-4D97-AF65-F5344CB8AC3E}">
        <p14:creationId xmlns:p14="http://schemas.microsoft.com/office/powerpoint/2010/main" val="15977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4322-B184-B52F-01D4-CD77BAF27BC0}"/>
              </a:ext>
            </a:extLst>
          </p:cNvPr>
          <p:cNvSpPr>
            <a:spLocks noGrp="1"/>
          </p:cNvSpPr>
          <p:nvPr>
            <p:ph type="title"/>
          </p:nvPr>
        </p:nvSpPr>
        <p:spPr/>
        <p:txBody>
          <a:bodyPr>
            <a:normAutofit/>
          </a:bodyPr>
          <a:lstStyle/>
          <a:p>
            <a:r>
              <a:rPr lang="en-US" sz="4000" dirty="0"/>
              <a:t>Marking Your Ball</a:t>
            </a:r>
          </a:p>
        </p:txBody>
      </p:sp>
      <p:sp>
        <p:nvSpPr>
          <p:cNvPr id="4" name="TextBox 3">
            <a:extLst>
              <a:ext uri="{FF2B5EF4-FFF2-40B4-BE49-F238E27FC236}">
                <a16:creationId xmlns:a16="http://schemas.microsoft.com/office/drawing/2014/main" id="{2C4C93BE-A055-99F9-86A0-578292F14B0C}"/>
              </a:ext>
            </a:extLst>
          </p:cNvPr>
          <p:cNvSpPr txBox="1"/>
          <p:nvPr/>
        </p:nvSpPr>
        <p:spPr>
          <a:xfrm>
            <a:off x="589788" y="2049703"/>
            <a:ext cx="9569196" cy="1323439"/>
          </a:xfrm>
          <a:prstGeom prst="rect">
            <a:avLst/>
          </a:prstGeom>
          <a:noFill/>
        </p:spPr>
        <p:txBody>
          <a:bodyPr wrap="square">
            <a:spAutoFit/>
          </a:bodyPr>
          <a:lstStyle/>
          <a:p>
            <a:r>
              <a:rPr lang="en-US" sz="2000" dirty="0"/>
              <a:t>Removal of a ball-marker causes a player's ball to move. There is no penalty. (Ref. TF-81)</a:t>
            </a:r>
          </a:p>
          <a:p>
            <a:pPr marL="342900" indent="-342900">
              <a:buAutoNum type="alphaUcPeriod"/>
            </a:pPr>
            <a:r>
              <a:rPr lang="en-US" sz="2000" dirty="0"/>
              <a:t>True</a:t>
            </a:r>
          </a:p>
          <a:p>
            <a:pPr marL="342900" indent="-342900">
              <a:buAutoNum type="alphaUcPeriod"/>
            </a:pPr>
            <a:r>
              <a:rPr lang="en-US" sz="2000" dirty="0"/>
              <a:t>False</a:t>
            </a:r>
          </a:p>
        </p:txBody>
      </p:sp>
      <p:sp>
        <p:nvSpPr>
          <p:cNvPr id="6" name="TextBox 5">
            <a:extLst>
              <a:ext uri="{FF2B5EF4-FFF2-40B4-BE49-F238E27FC236}">
                <a16:creationId xmlns:a16="http://schemas.microsoft.com/office/drawing/2014/main" id="{D4D7CEC2-66D2-4B8B-9211-D271269F3FDF}"/>
              </a:ext>
            </a:extLst>
          </p:cNvPr>
          <p:cNvSpPr txBox="1"/>
          <p:nvPr/>
        </p:nvSpPr>
        <p:spPr>
          <a:xfrm>
            <a:off x="677334" y="3884968"/>
            <a:ext cx="9335346" cy="2031325"/>
          </a:xfrm>
          <a:prstGeom prst="rect">
            <a:avLst/>
          </a:prstGeom>
          <a:noFill/>
        </p:spPr>
        <p:txBody>
          <a:bodyPr wrap="square">
            <a:spAutoFit/>
          </a:bodyPr>
          <a:lstStyle/>
          <a:p>
            <a:r>
              <a:rPr lang="en-US" dirty="0">
                <a:solidFill>
                  <a:srgbClr val="FF0000"/>
                </a:solidFill>
              </a:rPr>
              <a:t>The statement is True. </a:t>
            </a:r>
            <a:r>
              <a:rPr lang="en-US" dirty="0"/>
              <a:t>There is never a penalty for accidentally causing a ball to move while marking and lifting a ball or while replacing a ball. This is true regardless of where the ball lies on the course.</a:t>
            </a:r>
          </a:p>
          <a:p>
            <a:r>
              <a:rPr lang="en-US" dirty="0"/>
              <a:t>There is also never a penalty for accidentally causing a ball to move on the putting green "no matter how it happens" (Rule 9.4b Exception 3 and Rule 13.1d(1)).</a:t>
            </a:r>
          </a:p>
          <a:p>
            <a:endParaRPr lang="en-US" dirty="0"/>
          </a:p>
          <a:p>
            <a:r>
              <a:rPr lang="en-US" dirty="0"/>
              <a:t>See Rule 9.4b Exception 1</a:t>
            </a:r>
          </a:p>
        </p:txBody>
      </p:sp>
    </p:spTree>
    <p:extLst>
      <p:ext uri="{BB962C8B-B14F-4D97-AF65-F5344CB8AC3E}">
        <p14:creationId xmlns:p14="http://schemas.microsoft.com/office/powerpoint/2010/main" val="3651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C98C-C355-F52E-190B-2071F13F3464}"/>
              </a:ext>
            </a:extLst>
          </p:cNvPr>
          <p:cNvSpPr>
            <a:spLocks noGrp="1"/>
          </p:cNvSpPr>
          <p:nvPr>
            <p:ph type="title"/>
          </p:nvPr>
        </p:nvSpPr>
        <p:spPr/>
        <p:txBody>
          <a:bodyPr>
            <a:normAutofit/>
          </a:bodyPr>
          <a:lstStyle/>
          <a:p>
            <a:r>
              <a:rPr lang="en-US" sz="4000" dirty="0"/>
              <a:t>Marking Your Ball</a:t>
            </a:r>
          </a:p>
        </p:txBody>
      </p:sp>
      <p:sp>
        <p:nvSpPr>
          <p:cNvPr id="4" name="TextBox 3">
            <a:extLst>
              <a:ext uri="{FF2B5EF4-FFF2-40B4-BE49-F238E27FC236}">
                <a16:creationId xmlns:a16="http://schemas.microsoft.com/office/drawing/2014/main" id="{6B08AA6F-1492-F714-13A1-ECCA70B4E03F}"/>
              </a:ext>
            </a:extLst>
          </p:cNvPr>
          <p:cNvSpPr txBox="1"/>
          <p:nvPr/>
        </p:nvSpPr>
        <p:spPr>
          <a:xfrm>
            <a:off x="677334" y="1367027"/>
            <a:ext cx="10496634" cy="1015663"/>
          </a:xfrm>
          <a:prstGeom prst="rect">
            <a:avLst/>
          </a:prstGeom>
          <a:noFill/>
        </p:spPr>
        <p:txBody>
          <a:bodyPr wrap="square">
            <a:spAutoFit/>
          </a:bodyPr>
          <a:lstStyle/>
          <a:p>
            <a:r>
              <a:rPr lang="en-US" sz="2000" dirty="0"/>
              <a:t>A player lifts their ball for identification and identifies it as theirs. Before replacing the ball, the player notices a lump of mud adhering to the ball. Which of the following is true? (Ref. RQ-38)</a:t>
            </a:r>
          </a:p>
        </p:txBody>
      </p:sp>
      <p:sp>
        <p:nvSpPr>
          <p:cNvPr id="6" name="TextBox 5">
            <a:extLst>
              <a:ext uri="{FF2B5EF4-FFF2-40B4-BE49-F238E27FC236}">
                <a16:creationId xmlns:a16="http://schemas.microsoft.com/office/drawing/2014/main" id="{C66CDACD-5EC5-7BEF-6544-DDA24C514436}"/>
              </a:ext>
            </a:extLst>
          </p:cNvPr>
          <p:cNvSpPr txBox="1"/>
          <p:nvPr/>
        </p:nvSpPr>
        <p:spPr>
          <a:xfrm>
            <a:off x="677332" y="2293276"/>
            <a:ext cx="10423481" cy="1477328"/>
          </a:xfrm>
          <a:prstGeom prst="rect">
            <a:avLst/>
          </a:prstGeom>
          <a:noFill/>
        </p:spPr>
        <p:txBody>
          <a:bodyPr wrap="square">
            <a:spAutoFit/>
          </a:bodyPr>
          <a:lstStyle/>
          <a:p>
            <a:r>
              <a:rPr lang="en-US" dirty="0"/>
              <a:t>A.  If before the ball was lifted, the mud interfered with the player's stroke, the player is required to replace the ball so that the interference still exists.</a:t>
            </a:r>
          </a:p>
          <a:p>
            <a:r>
              <a:rPr lang="en-US" dirty="0"/>
              <a:t>B.  When replacing the ball, the player may rotate the ball in any direction.</a:t>
            </a:r>
          </a:p>
          <a:p>
            <a:r>
              <a:rPr lang="en-US" dirty="0"/>
              <a:t>C.  If before the ball was lifted, the ball was in a rotation such that the ball rested on the mud, the ball must be replaced in the same situation, resting on the mud to maintain vertical distance.</a:t>
            </a:r>
          </a:p>
        </p:txBody>
      </p:sp>
      <p:sp>
        <p:nvSpPr>
          <p:cNvPr id="8" name="TextBox 7">
            <a:extLst>
              <a:ext uri="{FF2B5EF4-FFF2-40B4-BE49-F238E27FC236}">
                <a16:creationId xmlns:a16="http://schemas.microsoft.com/office/drawing/2014/main" id="{91A21D14-7650-20B9-5501-E2F49A5D72E4}"/>
              </a:ext>
            </a:extLst>
          </p:cNvPr>
          <p:cNvSpPr txBox="1"/>
          <p:nvPr/>
        </p:nvSpPr>
        <p:spPr>
          <a:xfrm>
            <a:off x="677333" y="3924648"/>
            <a:ext cx="10423481" cy="2585323"/>
          </a:xfrm>
          <a:prstGeom prst="rect">
            <a:avLst/>
          </a:prstGeom>
          <a:noFill/>
        </p:spPr>
        <p:txBody>
          <a:bodyPr wrap="square">
            <a:spAutoFit/>
          </a:bodyPr>
          <a:lstStyle/>
          <a:p>
            <a:r>
              <a:rPr lang="en-US" dirty="0">
                <a:solidFill>
                  <a:srgbClr val="FF0000"/>
                </a:solidFill>
              </a:rPr>
              <a:t>The answer is (C) </a:t>
            </a:r>
            <a:r>
              <a:rPr lang="en-US" dirty="0"/>
              <a:t>because when there is mud on the ball it can be replaced in almost any direction.(See Clarification 14.2c/1). When a ball is replaced it must maintain the same vertical distance from the ground.</a:t>
            </a:r>
          </a:p>
          <a:p>
            <a:r>
              <a:rPr lang="en-US" dirty="0"/>
              <a:t>This means that if the mud was beneath the ball and the mud was resting on the ground, the ball must be replaced with the mud beneath the ball in order to maintain the same vertical position. If the mud was in any other position on the ball, the ball can be rotated into any position that the player chooses other than with the mud resting on the ground.</a:t>
            </a:r>
          </a:p>
          <a:p>
            <a:endParaRPr lang="en-US" dirty="0"/>
          </a:p>
          <a:p>
            <a:r>
              <a:rPr lang="en-US" dirty="0"/>
              <a:t>See Rule 14.2c and Clarification 14.2c/1</a:t>
            </a:r>
          </a:p>
        </p:txBody>
      </p:sp>
    </p:spTree>
    <p:extLst>
      <p:ext uri="{BB962C8B-B14F-4D97-AF65-F5344CB8AC3E}">
        <p14:creationId xmlns:p14="http://schemas.microsoft.com/office/powerpoint/2010/main" val="3326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87F1-CBF0-5D2E-8D6F-3732AC8AF417}"/>
              </a:ext>
            </a:extLst>
          </p:cNvPr>
          <p:cNvSpPr>
            <a:spLocks noGrp="1"/>
          </p:cNvSpPr>
          <p:nvPr>
            <p:ph type="title"/>
          </p:nvPr>
        </p:nvSpPr>
        <p:spPr/>
        <p:txBody>
          <a:bodyPr/>
          <a:lstStyle/>
          <a:p>
            <a:r>
              <a:rPr lang="en-US" dirty="0"/>
              <a:t>Match Play vs. Stroke Play</a:t>
            </a:r>
          </a:p>
        </p:txBody>
      </p:sp>
      <p:sp>
        <p:nvSpPr>
          <p:cNvPr id="4" name="Content Placeholder 3">
            <a:extLst>
              <a:ext uri="{FF2B5EF4-FFF2-40B4-BE49-F238E27FC236}">
                <a16:creationId xmlns:a16="http://schemas.microsoft.com/office/drawing/2014/main" id="{D5F22D35-D025-F80C-1AA7-4EEB2EC0D46E}"/>
              </a:ext>
            </a:extLst>
          </p:cNvPr>
          <p:cNvSpPr>
            <a:spLocks noGrp="1"/>
          </p:cNvSpPr>
          <p:nvPr>
            <p:ph sz="half" idx="1"/>
          </p:nvPr>
        </p:nvSpPr>
        <p:spPr>
          <a:xfrm>
            <a:off x="677334" y="1930399"/>
            <a:ext cx="4184035" cy="4715497"/>
          </a:xfrm>
        </p:spPr>
        <p:txBody>
          <a:bodyPr>
            <a:normAutofit fontScale="47500" lnSpcReduction="20000"/>
          </a:bodyPr>
          <a:lstStyle/>
          <a:p>
            <a:r>
              <a:rPr lang="en-US" sz="5100" dirty="0"/>
              <a:t>Match Play</a:t>
            </a:r>
          </a:p>
          <a:p>
            <a:pPr lvl="1"/>
            <a:r>
              <a:rPr lang="en-US" sz="3300" dirty="0"/>
              <a:t>Each hole is won, lost or tied</a:t>
            </a:r>
          </a:p>
          <a:p>
            <a:pPr lvl="1"/>
            <a:r>
              <a:rPr lang="en-US" sz="3300" dirty="0"/>
              <a:t>Loss of hole</a:t>
            </a:r>
          </a:p>
          <a:p>
            <a:pPr lvl="1"/>
            <a:r>
              <a:rPr lang="en-US" sz="3300" dirty="0"/>
              <a:t>Teeing outside of tee box-opponent can force a re-hitting of the ball</a:t>
            </a:r>
          </a:p>
          <a:p>
            <a:pPr lvl="1"/>
            <a:r>
              <a:rPr lang="en-US" sz="3300" dirty="0"/>
              <a:t>Must hit in order unless certain circumstances present</a:t>
            </a:r>
          </a:p>
          <a:p>
            <a:pPr lvl="1"/>
            <a:r>
              <a:rPr lang="en-US" sz="3300" dirty="0"/>
              <a:t>Player may verbally concede a next stroke or a hole </a:t>
            </a:r>
          </a:p>
          <a:p>
            <a:pPr lvl="1"/>
            <a:r>
              <a:rPr lang="en-US" sz="3300" dirty="0"/>
              <a:t>Players cannot ‘agree’ to concede holes for purpose of shortening the match</a:t>
            </a:r>
          </a:p>
          <a:p>
            <a:pPr lvl="1"/>
            <a:r>
              <a:rPr lang="en-US" sz="3300" dirty="0"/>
              <a:t>Player must share score with opponent when asked-failing to do so is loss of hole</a:t>
            </a:r>
          </a:p>
          <a:p>
            <a:pPr lvl="1"/>
            <a:endParaRPr lang="en-US" dirty="0"/>
          </a:p>
        </p:txBody>
      </p:sp>
      <p:sp>
        <p:nvSpPr>
          <p:cNvPr id="5" name="Content Placeholder 4">
            <a:extLst>
              <a:ext uri="{FF2B5EF4-FFF2-40B4-BE49-F238E27FC236}">
                <a16:creationId xmlns:a16="http://schemas.microsoft.com/office/drawing/2014/main" id="{F52F0FB0-61F0-4212-C444-C6A8282F87E6}"/>
              </a:ext>
            </a:extLst>
          </p:cNvPr>
          <p:cNvSpPr>
            <a:spLocks noGrp="1"/>
          </p:cNvSpPr>
          <p:nvPr>
            <p:ph sz="half" idx="2"/>
          </p:nvPr>
        </p:nvSpPr>
        <p:spPr>
          <a:xfrm>
            <a:off x="5089968" y="1930399"/>
            <a:ext cx="4184034" cy="3880773"/>
          </a:xfrm>
        </p:spPr>
        <p:txBody>
          <a:bodyPr>
            <a:normAutofit fontScale="47500" lnSpcReduction="20000"/>
          </a:bodyPr>
          <a:lstStyle/>
          <a:p>
            <a:r>
              <a:rPr lang="en-US" sz="5100" dirty="0"/>
              <a:t>Stroke Play</a:t>
            </a:r>
          </a:p>
          <a:p>
            <a:pPr lvl="1"/>
            <a:r>
              <a:rPr lang="en-US" sz="3400" dirty="0"/>
              <a:t>Score is cumulative of 18 or more holes</a:t>
            </a:r>
          </a:p>
          <a:p>
            <a:pPr lvl="1"/>
            <a:r>
              <a:rPr lang="en-US" sz="3400" dirty="0"/>
              <a:t>General Penalty-2 strokes</a:t>
            </a:r>
          </a:p>
          <a:p>
            <a:pPr lvl="1"/>
            <a:r>
              <a:rPr lang="en-US" sz="3400" dirty="0"/>
              <a:t>Teeing outside of tee box-general penalty and must be corrected before beginning the next hole</a:t>
            </a:r>
          </a:p>
          <a:p>
            <a:pPr lvl="1"/>
            <a:r>
              <a:rPr lang="en-US" sz="3400" dirty="0"/>
              <a:t>Encourage ready golf</a:t>
            </a:r>
          </a:p>
          <a:p>
            <a:pPr lvl="1"/>
            <a:r>
              <a:rPr lang="en-US" sz="3400" dirty="0"/>
              <a:t>Players must hole out each hole</a:t>
            </a:r>
          </a:p>
          <a:p>
            <a:pPr lvl="1"/>
            <a:r>
              <a:rPr lang="en-US" sz="3400" dirty="0"/>
              <a:t>Players are not obligated to share score</a:t>
            </a:r>
          </a:p>
          <a:p>
            <a:pPr lvl="1"/>
            <a:r>
              <a:rPr lang="en-US" sz="3400" dirty="0"/>
              <a:t>Post round scores must be certified</a:t>
            </a:r>
          </a:p>
        </p:txBody>
      </p:sp>
    </p:spTree>
    <p:extLst>
      <p:ext uri="{BB962C8B-B14F-4D97-AF65-F5344CB8AC3E}">
        <p14:creationId xmlns:p14="http://schemas.microsoft.com/office/powerpoint/2010/main" val="1533748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E8F9-0B8C-96AB-19DF-D36D30F670D2}"/>
              </a:ext>
            </a:extLst>
          </p:cNvPr>
          <p:cNvSpPr>
            <a:spLocks noGrp="1"/>
          </p:cNvSpPr>
          <p:nvPr>
            <p:ph type="title"/>
          </p:nvPr>
        </p:nvSpPr>
        <p:spPr/>
        <p:txBody>
          <a:bodyPr/>
          <a:lstStyle/>
          <a:p>
            <a:r>
              <a:rPr lang="en-US" dirty="0"/>
              <a:t>Match Play</a:t>
            </a:r>
          </a:p>
        </p:txBody>
      </p:sp>
      <p:sp>
        <p:nvSpPr>
          <p:cNvPr id="9" name="TextBox 8">
            <a:extLst>
              <a:ext uri="{FF2B5EF4-FFF2-40B4-BE49-F238E27FC236}">
                <a16:creationId xmlns:a16="http://schemas.microsoft.com/office/drawing/2014/main" id="{02D635C3-B8A9-7905-1113-97D890A4752B}"/>
              </a:ext>
            </a:extLst>
          </p:cNvPr>
          <p:cNvSpPr txBox="1"/>
          <p:nvPr/>
        </p:nvSpPr>
        <p:spPr>
          <a:xfrm>
            <a:off x="677334" y="1775390"/>
            <a:ext cx="9899540" cy="1938992"/>
          </a:xfrm>
          <a:prstGeom prst="rect">
            <a:avLst/>
          </a:prstGeom>
          <a:noFill/>
        </p:spPr>
        <p:txBody>
          <a:bodyPr wrap="square">
            <a:spAutoFit/>
          </a:bodyPr>
          <a:lstStyle/>
          <a:p>
            <a:r>
              <a:rPr lang="en-US" sz="2400" dirty="0"/>
              <a:t>In match play, a hole may be tied when, after the hole has begun, the player and opponent agree to consider the hole tied. There is no penalty for doing so. (Ref. 500Q-257)</a:t>
            </a:r>
          </a:p>
          <a:p>
            <a:pPr marL="457200" indent="-457200">
              <a:buAutoNum type="alphaUcPeriod"/>
            </a:pPr>
            <a:r>
              <a:rPr lang="en-US" sz="2400" dirty="0"/>
              <a:t>True</a:t>
            </a:r>
          </a:p>
          <a:p>
            <a:pPr marL="457200" indent="-457200">
              <a:buAutoNum type="alphaUcPeriod"/>
            </a:pPr>
            <a:r>
              <a:rPr lang="en-US" sz="2400" dirty="0"/>
              <a:t>False </a:t>
            </a:r>
          </a:p>
        </p:txBody>
      </p:sp>
      <p:sp>
        <p:nvSpPr>
          <p:cNvPr id="11" name="TextBox 10">
            <a:extLst>
              <a:ext uri="{FF2B5EF4-FFF2-40B4-BE49-F238E27FC236}">
                <a16:creationId xmlns:a16="http://schemas.microsoft.com/office/drawing/2014/main" id="{9048C301-E839-BD2A-FB8E-A282B835C96E}"/>
              </a:ext>
            </a:extLst>
          </p:cNvPr>
          <p:cNvSpPr txBox="1"/>
          <p:nvPr/>
        </p:nvSpPr>
        <p:spPr>
          <a:xfrm>
            <a:off x="677333" y="4222737"/>
            <a:ext cx="9786419" cy="1754326"/>
          </a:xfrm>
          <a:prstGeom prst="rect">
            <a:avLst/>
          </a:prstGeom>
          <a:noFill/>
        </p:spPr>
        <p:txBody>
          <a:bodyPr wrap="square">
            <a:spAutoFit/>
          </a:bodyPr>
          <a:lstStyle/>
          <a:p>
            <a:pPr algn="l"/>
            <a:r>
              <a:rPr lang="en-US" b="0" i="0" dirty="0">
                <a:solidFill>
                  <a:srgbClr val="FF0000"/>
                </a:solidFill>
                <a:effectLst/>
                <a:latin typeface="Arial" panose="020B0604020202020204" pitchFamily="34" charset="0"/>
              </a:rPr>
              <a:t>The statement is True</a:t>
            </a:r>
            <a:r>
              <a:rPr lang="en-US" b="0" i="0" dirty="0">
                <a:solidFill>
                  <a:srgbClr val="000000"/>
                </a:solidFill>
                <a:effectLst/>
                <a:latin typeface="Arial" panose="020B0604020202020204" pitchFamily="34" charset="0"/>
              </a:rPr>
              <a:t>. Players must wait until one of the players has started a hole before the players can agree that the hole is tied. Players cannot agree that a hole is tied before either player starts the hole, but one of the players could concede the hole before either player starts the hole.</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See Rule 3.2a(2)</a:t>
            </a:r>
          </a:p>
        </p:txBody>
      </p:sp>
    </p:spTree>
    <p:extLst>
      <p:ext uri="{BB962C8B-B14F-4D97-AF65-F5344CB8AC3E}">
        <p14:creationId xmlns:p14="http://schemas.microsoft.com/office/powerpoint/2010/main" val="6218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3B35-53FE-9442-243D-E1B5C76C18AF}"/>
              </a:ext>
            </a:extLst>
          </p:cNvPr>
          <p:cNvSpPr>
            <a:spLocks noGrp="1"/>
          </p:cNvSpPr>
          <p:nvPr>
            <p:ph type="title"/>
          </p:nvPr>
        </p:nvSpPr>
        <p:spPr/>
        <p:txBody>
          <a:bodyPr/>
          <a:lstStyle/>
          <a:p>
            <a:r>
              <a:rPr lang="en-US" dirty="0"/>
              <a:t>Match Play</a:t>
            </a:r>
          </a:p>
        </p:txBody>
      </p:sp>
      <p:sp>
        <p:nvSpPr>
          <p:cNvPr id="4" name="TextBox 3">
            <a:extLst>
              <a:ext uri="{FF2B5EF4-FFF2-40B4-BE49-F238E27FC236}">
                <a16:creationId xmlns:a16="http://schemas.microsoft.com/office/drawing/2014/main" id="{0C377D7A-83B4-E589-7B5B-FAC366325DAF}"/>
              </a:ext>
            </a:extLst>
          </p:cNvPr>
          <p:cNvSpPr txBox="1"/>
          <p:nvPr/>
        </p:nvSpPr>
        <p:spPr>
          <a:xfrm>
            <a:off x="677334" y="1599183"/>
            <a:ext cx="9239664" cy="2308324"/>
          </a:xfrm>
          <a:prstGeom prst="rect">
            <a:avLst/>
          </a:prstGeom>
          <a:noFill/>
        </p:spPr>
        <p:txBody>
          <a:bodyPr wrap="square">
            <a:spAutoFit/>
          </a:bodyPr>
          <a:lstStyle/>
          <a:p>
            <a:r>
              <a:rPr lang="en-US" sz="2400" dirty="0"/>
              <a:t>In match play between A and B, A concedes a hole to B. A then immediately learns that B played a wrong ball with their last stroke and requests a ruling. The Committee must award the hole to A if A requests a ruling. (Ref. 500Q-263)</a:t>
            </a:r>
          </a:p>
          <a:p>
            <a:pPr marL="457200" indent="-457200">
              <a:buAutoNum type="alphaUcPeriod"/>
            </a:pPr>
            <a:r>
              <a:rPr lang="en-US" sz="2400" dirty="0"/>
              <a:t>True</a:t>
            </a:r>
          </a:p>
          <a:p>
            <a:pPr marL="457200" indent="-457200">
              <a:buAutoNum type="alphaUcPeriod"/>
            </a:pPr>
            <a:r>
              <a:rPr lang="en-US" sz="2400" dirty="0"/>
              <a:t>False</a:t>
            </a:r>
          </a:p>
        </p:txBody>
      </p:sp>
      <p:sp>
        <p:nvSpPr>
          <p:cNvPr id="6" name="TextBox 5">
            <a:extLst>
              <a:ext uri="{FF2B5EF4-FFF2-40B4-BE49-F238E27FC236}">
                <a16:creationId xmlns:a16="http://schemas.microsoft.com/office/drawing/2014/main" id="{D01E4BC3-3CF6-80EE-2671-63B588EAC51E}"/>
              </a:ext>
            </a:extLst>
          </p:cNvPr>
          <p:cNvSpPr txBox="1"/>
          <p:nvPr/>
        </p:nvSpPr>
        <p:spPr>
          <a:xfrm>
            <a:off x="677334" y="4217075"/>
            <a:ext cx="10048972" cy="2308324"/>
          </a:xfrm>
          <a:prstGeom prst="rect">
            <a:avLst/>
          </a:prstGeom>
          <a:noFill/>
        </p:spPr>
        <p:txBody>
          <a:bodyPr wrap="square">
            <a:spAutoFit/>
          </a:bodyPr>
          <a:lstStyle/>
          <a:p>
            <a:r>
              <a:rPr lang="en-US" dirty="0">
                <a:solidFill>
                  <a:srgbClr val="FF0000"/>
                </a:solidFill>
              </a:rPr>
              <a:t>The hole was over when Player B played a wrong ball. </a:t>
            </a:r>
          </a:p>
          <a:p>
            <a:endParaRPr lang="en-US" dirty="0"/>
          </a:p>
          <a:p>
            <a:r>
              <a:rPr lang="en-US" dirty="0">
                <a:solidFill>
                  <a:srgbClr val="FF0000"/>
                </a:solidFill>
              </a:rPr>
              <a:t>True</a:t>
            </a:r>
            <a:r>
              <a:rPr lang="en-US" dirty="0"/>
              <a:t>-Even though Player A conceded the hole to Player B, because Player A did not become aware of Player B's loss of hole penalty until after the concession the hole must be awarded to Player A as long as Player A makes a timely ruling to the Committee (before either player makes a stroke on the next hole).</a:t>
            </a:r>
          </a:p>
          <a:p>
            <a:endParaRPr lang="en-US" dirty="0"/>
          </a:p>
          <a:p>
            <a:r>
              <a:rPr lang="en-US" dirty="0"/>
              <a:t>See Rule 3.2d(2) and Rule 6.3c(1)</a:t>
            </a:r>
          </a:p>
        </p:txBody>
      </p:sp>
    </p:spTree>
    <p:extLst>
      <p:ext uri="{BB962C8B-B14F-4D97-AF65-F5344CB8AC3E}">
        <p14:creationId xmlns:p14="http://schemas.microsoft.com/office/powerpoint/2010/main" val="23661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2F93-BCB9-3FB6-3264-372189F47E25}"/>
              </a:ext>
            </a:extLst>
          </p:cNvPr>
          <p:cNvSpPr>
            <a:spLocks noGrp="1"/>
          </p:cNvSpPr>
          <p:nvPr>
            <p:ph type="title"/>
          </p:nvPr>
        </p:nvSpPr>
        <p:spPr/>
        <p:txBody>
          <a:bodyPr/>
          <a:lstStyle/>
          <a:p>
            <a:r>
              <a:rPr lang="en-US" dirty="0"/>
              <a:t>Match Play</a:t>
            </a:r>
          </a:p>
        </p:txBody>
      </p:sp>
      <p:sp>
        <p:nvSpPr>
          <p:cNvPr id="4" name="TextBox 3">
            <a:extLst>
              <a:ext uri="{FF2B5EF4-FFF2-40B4-BE49-F238E27FC236}">
                <a16:creationId xmlns:a16="http://schemas.microsoft.com/office/drawing/2014/main" id="{2CCC318D-FF9B-9F1F-5547-CFB306FFD2F9}"/>
              </a:ext>
            </a:extLst>
          </p:cNvPr>
          <p:cNvSpPr txBox="1"/>
          <p:nvPr/>
        </p:nvSpPr>
        <p:spPr>
          <a:xfrm>
            <a:off x="677333" y="1714476"/>
            <a:ext cx="8711763" cy="2308324"/>
          </a:xfrm>
          <a:prstGeom prst="rect">
            <a:avLst/>
          </a:prstGeom>
          <a:noFill/>
        </p:spPr>
        <p:txBody>
          <a:bodyPr wrap="square">
            <a:spAutoFit/>
          </a:bodyPr>
          <a:lstStyle/>
          <a:p>
            <a:r>
              <a:rPr lang="en-US" sz="2400" dirty="0"/>
              <a:t>After conceding a hole, a player learns that they were entitled to a handicap stroke on the hole and requests a ruling. The Committee should revoke the concession. (Ref. 500Q-268)</a:t>
            </a:r>
          </a:p>
          <a:p>
            <a:pPr marL="342900" indent="-342900">
              <a:buAutoNum type="alphaUcPeriod"/>
            </a:pPr>
            <a:r>
              <a:rPr lang="en-US" sz="2400" dirty="0"/>
              <a:t>True</a:t>
            </a:r>
          </a:p>
          <a:p>
            <a:pPr marL="342900" indent="-342900">
              <a:buAutoNum type="alphaUcPeriod"/>
            </a:pPr>
            <a:r>
              <a:rPr lang="en-US" sz="2400" dirty="0"/>
              <a:t>False</a:t>
            </a:r>
          </a:p>
        </p:txBody>
      </p:sp>
      <p:sp>
        <p:nvSpPr>
          <p:cNvPr id="6" name="TextBox 5">
            <a:extLst>
              <a:ext uri="{FF2B5EF4-FFF2-40B4-BE49-F238E27FC236}">
                <a16:creationId xmlns:a16="http://schemas.microsoft.com/office/drawing/2014/main" id="{909D7BB7-EA63-1503-8BD4-DAE4FCA90EFA}"/>
              </a:ext>
            </a:extLst>
          </p:cNvPr>
          <p:cNvSpPr txBox="1"/>
          <p:nvPr/>
        </p:nvSpPr>
        <p:spPr>
          <a:xfrm>
            <a:off x="677333" y="4266361"/>
            <a:ext cx="9626164" cy="1754326"/>
          </a:xfrm>
          <a:prstGeom prst="rect">
            <a:avLst/>
          </a:prstGeom>
          <a:noFill/>
        </p:spPr>
        <p:txBody>
          <a:bodyPr wrap="square">
            <a:spAutoFit/>
          </a:bodyPr>
          <a:lstStyle/>
          <a:p>
            <a:r>
              <a:rPr lang="en-US" dirty="0">
                <a:solidFill>
                  <a:srgbClr val="FF0000"/>
                </a:solidFill>
              </a:rPr>
              <a:t>The statement is False. </a:t>
            </a:r>
            <a:r>
              <a:rPr lang="en-US" dirty="0"/>
              <a:t>A concession cannot be withdrawn. Once it is made it is final unless incorrect information as to strokes taken was provided to the opponent. In this case players are responsible for knowing where handicap strokes are to be applied. The application of handicap strokes is not considered "strokes taken information".</a:t>
            </a:r>
          </a:p>
          <a:p>
            <a:endParaRPr lang="en-US" dirty="0"/>
          </a:p>
          <a:p>
            <a:r>
              <a:rPr lang="en-US" dirty="0"/>
              <a:t>See Rule 3.2b and 3.2c</a:t>
            </a:r>
          </a:p>
        </p:txBody>
      </p:sp>
    </p:spTree>
    <p:extLst>
      <p:ext uri="{BB962C8B-B14F-4D97-AF65-F5344CB8AC3E}">
        <p14:creationId xmlns:p14="http://schemas.microsoft.com/office/powerpoint/2010/main" val="17115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92B5-38DE-9AE6-4B47-113A4DEE50D7}"/>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057DF004-007B-0B4C-8455-263525FC9962}"/>
              </a:ext>
            </a:extLst>
          </p:cNvPr>
          <p:cNvSpPr>
            <a:spLocks noGrp="1"/>
          </p:cNvSpPr>
          <p:nvPr>
            <p:ph type="body" idx="1"/>
          </p:nvPr>
        </p:nvSpPr>
        <p:spPr/>
        <p:txBody>
          <a:bodyPr/>
          <a:lstStyle/>
          <a:p>
            <a:r>
              <a:rPr lang="en-US" dirty="0"/>
              <a:t>Presentation will be posted on ONSGA website</a:t>
            </a:r>
          </a:p>
        </p:txBody>
      </p:sp>
    </p:spTree>
    <p:extLst>
      <p:ext uri="{BB962C8B-B14F-4D97-AF65-F5344CB8AC3E}">
        <p14:creationId xmlns:p14="http://schemas.microsoft.com/office/powerpoint/2010/main" val="2644801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C52E-202A-FD5E-C28E-E06C50FCF09B}"/>
              </a:ext>
            </a:extLst>
          </p:cNvPr>
          <p:cNvSpPr>
            <a:spLocks noGrp="1"/>
          </p:cNvSpPr>
          <p:nvPr>
            <p:ph type="title"/>
          </p:nvPr>
        </p:nvSpPr>
        <p:spPr/>
        <p:txBody>
          <a:bodyPr/>
          <a:lstStyle/>
          <a:p>
            <a:r>
              <a:rPr lang="en-US" dirty="0"/>
              <a:t>Abnormal Course Conditions</a:t>
            </a:r>
          </a:p>
        </p:txBody>
      </p:sp>
      <p:sp>
        <p:nvSpPr>
          <p:cNvPr id="4" name="TextBox 3">
            <a:extLst>
              <a:ext uri="{FF2B5EF4-FFF2-40B4-BE49-F238E27FC236}">
                <a16:creationId xmlns:a16="http://schemas.microsoft.com/office/drawing/2014/main" id="{22D1F7CE-276D-193F-06D4-52FF7DB833A9}"/>
              </a:ext>
            </a:extLst>
          </p:cNvPr>
          <p:cNvSpPr txBox="1"/>
          <p:nvPr/>
        </p:nvSpPr>
        <p:spPr>
          <a:xfrm>
            <a:off x="677334" y="1746504"/>
            <a:ext cx="8471238" cy="1477328"/>
          </a:xfrm>
          <a:prstGeom prst="rect">
            <a:avLst/>
          </a:prstGeom>
          <a:noFill/>
        </p:spPr>
        <p:txBody>
          <a:bodyPr wrap="square">
            <a:spAutoFit/>
          </a:bodyPr>
          <a:lstStyle/>
          <a:p>
            <a:r>
              <a:rPr lang="en-US" dirty="0"/>
              <a:t>A player's tee shot lies in a bunker. Without making a stroke at the ball and without having interference from an abnormal course condition, the only way the player can "escape" the bunker is by taking 2 penalty strokes. (Ref. SN-220)</a:t>
            </a:r>
          </a:p>
          <a:p>
            <a:pPr marL="342900" indent="-342900">
              <a:buAutoNum type="alphaUcPeriod"/>
            </a:pPr>
            <a:r>
              <a:rPr lang="en-US" dirty="0"/>
              <a:t>True</a:t>
            </a:r>
          </a:p>
          <a:p>
            <a:pPr marL="342900" indent="-342900">
              <a:buAutoNum type="alphaUcPeriod"/>
            </a:pPr>
            <a:r>
              <a:rPr lang="en-US" dirty="0"/>
              <a:t>False</a:t>
            </a:r>
          </a:p>
        </p:txBody>
      </p:sp>
      <p:sp>
        <p:nvSpPr>
          <p:cNvPr id="6" name="TextBox 5">
            <a:extLst>
              <a:ext uri="{FF2B5EF4-FFF2-40B4-BE49-F238E27FC236}">
                <a16:creationId xmlns:a16="http://schemas.microsoft.com/office/drawing/2014/main" id="{4362240B-66BE-BBC7-CDB2-34B32DDE1FB9}"/>
              </a:ext>
            </a:extLst>
          </p:cNvPr>
          <p:cNvSpPr txBox="1"/>
          <p:nvPr/>
        </p:nvSpPr>
        <p:spPr>
          <a:xfrm>
            <a:off x="677334" y="4360736"/>
            <a:ext cx="9207330" cy="1200329"/>
          </a:xfrm>
          <a:prstGeom prst="rect">
            <a:avLst/>
          </a:prstGeom>
          <a:noFill/>
        </p:spPr>
        <p:txBody>
          <a:bodyPr wrap="square">
            <a:spAutoFit/>
          </a:bodyPr>
          <a:lstStyle/>
          <a:p>
            <a:r>
              <a:rPr lang="en-US" dirty="0">
                <a:solidFill>
                  <a:srgbClr val="FF0000"/>
                </a:solidFill>
              </a:rPr>
              <a:t>The statement is False. </a:t>
            </a:r>
            <a:r>
              <a:rPr lang="en-US" dirty="0"/>
              <a:t>The player can also take stroke and distance by returning to the teeing area for 1 penalty stroke.</a:t>
            </a:r>
          </a:p>
          <a:p>
            <a:endParaRPr lang="en-US" dirty="0"/>
          </a:p>
          <a:p>
            <a:r>
              <a:rPr lang="en-US" dirty="0"/>
              <a:t>See Rule 16.1c(2) and Rule 18.1</a:t>
            </a:r>
          </a:p>
        </p:txBody>
      </p:sp>
    </p:spTree>
    <p:extLst>
      <p:ext uri="{BB962C8B-B14F-4D97-AF65-F5344CB8AC3E}">
        <p14:creationId xmlns:p14="http://schemas.microsoft.com/office/powerpoint/2010/main" val="394343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E0AE-5042-FB28-44EA-B047B5142F4D}"/>
              </a:ext>
            </a:extLst>
          </p:cNvPr>
          <p:cNvSpPr>
            <a:spLocks noGrp="1"/>
          </p:cNvSpPr>
          <p:nvPr>
            <p:ph type="title"/>
          </p:nvPr>
        </p:nvSpPr>
        <p:spPr/>
        <p:txBody>
          <a:bodyPr>
            <a:normAutofit/>
          </a:bodyPr>
          <a:lstStyle/>
          <a:p>
            <a:r>
              <a:rPr lang="en-US" sz="4000" dirty="0"/>
              <a:t>Content References</a:t>
            </a:r>
          </a:p>
        </p:txBody>
      </p:sp>
      <p:sp>
        <p:nvSpPr>
          <p:cNvPr id="3" name="Content Placeholder 2">
            <a:extLst>
              <a:ext uri="{FF2B5EF4-FFF2-40B4-BE49-F238E27FC236}">
                <a16:creationId xmlns:a16="http://schemas.microsoft.com/office/drawing/2014/main" id="{6B3DE059-DC2F-F9CF-7C52-BFDD377C9798}"/>
              </a:ext>
            </a:extLst>
          </p:cNvPr>
          <p:cNvSpPr>
            <a:spLocks noGrp="1"/>
          </p:cNvSpPr>
          <p:nvPr>
            <p:ph idx="1"/>
          </p:nvPr>
        </p:nvSpPr>
        <p:spPr>
          <a:xfrm>
            <a:off x="677334" y="2160589"/>
            <a:ext cx="9323916" cy="3880773"/>
          </a:xfrm>
        </p:spPr>
        <p:txBody>
          <a:bodyPr>
            <a:normAutofit/>
          </a:bodyPr>
          <a:lstStyle/>
          <a:p>
            <a:r>
              <a:rPr lang="en-US" sz="2000" dirty="0"/>
              <a:t>USGA Rules of Golf Official Guide effective January 2023 and Online USGA Rules of Golf </a:t>
            </a:r>
            <a:r>
              <a:rPr lang="en-US" sz="2000" dirty="0">
                <a:hlinkClick r:id="rId2"/>
              </a:rPr>
              <a:t>https://www.usga.org/rules/rules-and-clarifications/rules-and-clarifications.html#!ruletype=fr&amp;section=definitions</a:t>
            </a:r>
            <a:r>
              <a:rPr lang="en-US" sz="2000" dirty="0"/>
              <a:t> </a:t>
            </a:r>
          </a:p>
          <a:p>
            <a:r>
              <a:rPr lang="en-US" sz="2000" dirty="0"/>
              <a:t>The Roving Official-Scott Newman; </a:t>
            </a:r>
            <a:r>
              <a:rPr lang="en-US" sz="2000" dirty="0">
                <a:hlinkClick r:id="rId3"/>
              </a:rPr>
              <a:t>https://www.therovingofficial.com/default.php</a:t>
            </a:r>
            <a:r>
              <a:rPr lang="en-US" sz="2000" dirty="0"/>
              <a:t> </a:t>
            </a:r>
          </a:p>
          <a:p>
            <a:r>
              <a:rPr lang="en-US" sz="2000" dirty="0"/>
              <a:t>Jay Roberts USGA Certified Rules Expert  </a:t>
            </a:r>
            <a:r>
              <a:rPr lang="en-US" sz="2000" dirty="0">
                <a:hlinkClick r:id="rId4"/>
              </a:rPr>
              <a:t>Jay Roberts Golf – YouTube</a:t>
            </a:r>
            <a:r>
              <a:rPr lang="en-US" sz="2000" dirty="0"/>
              <a:t> </a:t>
            </a:r>
          </a:p>
        </p:txBody>
      </p:sp>
    </p:spTree>
    <p:extLst>
      <p:ext uri="{BB962C8B-B14F-4D97-AF65-F5344CB8AC3E}">
        <p14:creationId xmlns:p14="http://schemas.microsoft.com/office/powerpoint/2010/main" val="155918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17B1-9ADA-A44F-A9DB-D4419AA458F7}"/>
              </a:ext>
            </a:extLst>
          </p:cNvPr>
          <p:cNvSpPr>
            <a:spLocks noGrp="1"/>
          </p:cNvSpPr>
          <p:nvPr>
            <p:ph type="title"/>
          </p:nvPr>
        </p:nvSpPr>
        <p:spPr/>
        <p:txBody>
          <a:bodyPr>
            <a:normAutofit/>
          </a:bodyPr>
          <a:lstStyle/>
          <a:p>
            <a:r>
              <a:rPr lang="en-US" sz="4000" dirty="0"/>
              <a:t>Topic Suggestions</a:t>
            </a:r>
          </a:p>
        </p:txBody>
      </p:sp>
      <p:sp>
        <p:nvSpPr>
          <p:cNvPr id="3" name="Content Placeholder 2">
            <a:extLst>
              <a:ext uri="{FF2B5EF4-FFF2-40B4-BE49-F238E27FC236}">
                <a16:creationId xmlns:a16="http://schemas.microsoft.com/office/drawing/2014/main" id="{3BC8F828-B227-160E-E7EA-53006E52419F}"/>
              </a:ext>
            </a:extLst>
          </p:cNvPr>
          <p:cNvSpPr>
            <a:spLocks noGrp="1"/>
          </p:cNvSpPr>
          <p:nvPr>
            <p:ph idx="1"/>
          </p:nvPr>
        </p:nvSpPr>
        <p:spPr>
          <a:xfrm>
            <a:off x="677334" y="1488613"/>
            <a:ext cx="8596668" cy="3880773"/>
          </a:xfrm>
        </p:spPr>
        <p:txBody>
          <a:bodyPr>
            <a:normAutofit fontScale="85000" lnSpcReduction="20000"/>
          </a:bodyPr>
          <a:lstStyle/>
          <a:p>
            <a:r>
              <a:rPr lang="en-US" dirty="0"/>
              <a:t>Free Relief (immovable obstructions-cart path when OB or penalty in play)</a:t>
            </a:r>
          </a:p>
          <a:p>
            <a:r>
              <a:rPr lang="en-US" dirty="0"/>
              <a:t>Rules around the green</a:t>
            </a:r>
          </a:p>
          <a:p>
            <a:pPr lvl="1"/>
            <a:r>
              <a:rPr lang="en-US" dirty="0"/>
              <a:t>Chipping from off the green-actions allowed not allowed </a:t>
            </a:r>
          </a:p>
          <a:p>
            <a:pPr lvl="1"/>
            <a:r>
              <a:rPr lang="en-US" dirty="0"/>
              <a:t>Repair on the green or line of play from off green</a:t>
            </a:r>
          </a:p>
          <a:p>
            <a:pPr lvl="1"/>
            <a:r>
              <a:rPr lang="en-US" dirty="0"/>
              <a:t>Local Rule F-5 for sprinkler head relief </a:t>
            </a:r>
          </a:p>
          <a:p>
            <a:pPr lvl="1"/>
            <a:r>
              <a:rPr lang="en-US" dirty="0"/>
              <a:t>Hitting another ball on the green) </a:t>
            </a:r>
          </a:p>
          <a:p>
            <a:pPr lvl="1"/>
            <a:r>
              <a:rPr lang="en-US" dirty="0"/>
              <a:t>Local Rule E-5 Alternative to S&amp;D for Lost Ball and OB</a:t>
            </a:r>
          </a:p>
          <a:p>
            <a:r>
              <a:rPr lang="en-US" dirty="0"/>
              <a:t>Provisional Ball rules, when not to use a provisional (i.e. when in a penalty area vs. OB)</a:t>
            </a:r>
          </a:p>
          <a:p>
            <a:r>
              <a:rPr lang="en-US" dirty="0"/>
              <a:t>Ball Marking required and what constitutes proper marking.  </a:t>
            </a:r>
          </a:p>
          <a:p>
            <a:r>
              <a:rPr lang="en-US" dirty="0"/>
              <a:t>Local rules that will be in effect for this tournament. </a:t>
            </a:r>
          </a:p>
          <a:p>
            <a:r>
              <a:rPr lang="en-US" dirty="0">
                <a:solidFill>
                  <a:srgbClr val="FF0000"/>
                </a:solidFill>
              </a:rPr>
              <a:t>Red/Yellow penalty areas</a:t>
            </a:r>
          </a:p>
          <a:p>
            <a:r>
              <a:rPr lang="en-US" dirty="0">
                <a:solidFill>
                  <a:srgbClr val="FF0000"/>
                </a:solidFill>
              </a:rPr>
              <a:t>Stroke Play vs. Match Play</a:t>
            </a:r>
          </a:p>
        </p:txBody>
      </p:sp>
    </p:spTree>
    <p:extLst>
      <p:ext uri="{BB962C8B-B14F-4D97-AF65-F5344CB8AC3E}">
        <p14:creationId xmlns:p14="http://schemas.microsoft.com/office/powerpoint/2010/main" val="215239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3965-7A04-62ED-2D37-F311FA07BE25}"/>
              </a:ext>
            </a:extLst>
          </p:cNvPr>
          <p:cNvSpPr>
            <a:spLocks noGrp="1"/>
          </p:cNvSpPr>
          <p:nvPr>
            <p:ph type="title"/>
          </p:nvPr>
        </p:nvSpPr>
        <p:spPr/>
        <p:txBody>
          <a:bodyPr>
            <a:normAutofit/>
          </a:bodyPr>
          <a:lstStyle/>
          <a:p>
            <a:r>
              <a:rPr lang="en-US" sz="4000" dirty="0"/>
              <a:t>Free Relief-Rule </a:t>
            </a:r>
            <a:r>
              <a:rPr lang="en-US" sz="4000" dirty="0">
                <a:solidFill>
                  <a:schemeClr val="tx1"/>
                </a:solidFill>
              </a:rPr>
              <a:t>15,16</a:t>
            </a:r>
          </a:p>
        </p:txBody>
      </p:sp>
      <p:sp>
        <p:nvSpPr>
          <p:cNvPr id="4" name="Text Placeholder 3">
            <a:extLst>
              <a:ext uri="{FF2B5EF4-FFF2-40B4-BE49-F238E27FC236}">
                <a16:creationId xmlns:a16="http://schemas.microsoft.com/office/drawing/2014/main" id="{23D07475-A4CF-AF50-95C5-B88423DB6BD8}"/>
              </a:ext>
            </a:extLst>
          </p:cNvPr>
          <p:cNvSpPr>
            <a:spLocks noGrp="1"/>
          </p:cNvSpPr>
          <p:nvPr>
            <p:ph type="body" idx="1"/>
          </p:nvPr>
        </p:nvSpPr>
        <p:spPr/>
        <p:txBody>
          <a:bodyPr/>
          <a:lstStyle/>
          <a:p>
            <a:r>
              <a:rPr lang="en-US" sz="3600" dirty="0"/>
              <a:t>Lose Impediments 15.1</a:t>
            </a:r>
          </a:p>
        </p:txBody>
      </p:sp>
      <p:sp>
        <p:nvSpPr>
          <p:cNvPr id="3" name="Content Placeholder 2">
            <a:extLst>
              <a:ext uri="{FF2B5EF4-FFF2-40B4-BE49-F238E27FC236}">
                <a16:creationId xmlns:a16="http://schemas.microsoft.com/office/drawing/2014/main" id="{51A78EA8-79CF-BA3E-15FC-7BECAE7361E4}"/>
              </a:ext>
            </a:extLst>
          </p:cNvPr>
          <p:cNvSpPr>
            <a:spLocks noGrp="1"/>
          </p:cNvSpPr>
          <p:nvPr>
            <p:ph sz="half" idx="2"/>
          </p:nvPr>
        </p:nvSpPr>
        <p:spPr>
          <a:xfrm>
            <a:off x="675745" y="2737245"/>
            <a:ext cx="4185623" cy="3791571"/>
          </a:xfrm>
        </p:spPr>
        <p:txBody>
          <a:bodyPr>
            <a:normAutofit/>
          </a:bodyPr>
          <a:lstStyle/>
          <a:p>
            <a:r>
              <a:rPr lang="en-US" sz="2400" dirty="0"/>
              <a:t>Most often Natural </a:t>
            </a:r>
          </a:p>
          <a:p>
            <a:pPr lvl="1"/>
            <a:r>
              <a:rPr lang="en-US" dirty="0"/>
              <a:t>Pine Needles</a:t>
            </a:r>
          </a:p>
          <a:p>
            <a:pPr lvl="1"/>
            <a:r>
              <a:rPr lang="en-US" dirty="0"/>
              <a:t>Dead loose grass clippings</a:t>
            </a:r>
          </a:p>
          <a:p>
            <a:pPr lvl="1"/>
            <a:r>
              <a:rPr lang="en-US" dirty="0"/>
              <a:t>Leaves</a:t>
            </a:r>
          </a:p>
          <a:p>
            <a:pPr lvl="1"/>
            <a:r>
              <a:rPr lang="en-US" dirty="0"/>
              <a:t>Fallen Tree limbs</a:t>
            </a:r>
          </a:p>
          <a:p>
            <a:r>
              <a:rPr lang="en-US" sz="2400" dirty="0"/>
              <a:t>If ball moves in process 1 stroke penalty and ball must be replaced</a:t>
            </a:r>
          </a:p>
        </p:txBody>
      </p:sp>
      <p:sp>
        <p:nvSpPr>
          <p:cNvPr id="5" name="Text Placeholder 4">
            <a:extLst>
              <a:ext uri="{FF2B5EF4-FFF2-40B4-BE49-F238E27FC236}">
                <a16:creationId xmlns:a16="http://schemas.microsoft.com/office/drawing/2014/main" id="{290A25FC-561A-1335-40DA-2B3A7AE84C3A}"/>
              </a:ext>
            </a:extLst>
          </p:cNvPr>
          <p:cNvSpPr>
            <a:spLocks noGrp="1"/>
          </p:cNvSpPr>
          <p:nvPr>
            <p:ph type="body" sz="quarter" idx="3"/>
          </p:nvPr>
        </p:nvSpPr>
        <p:spPr>
          <a:xfrm>
            <a:off x="5088382" y="2160983"/>
            <a:ext cx="4997449" cy="576262"/>
          </a:xfrm>
        </p:spPr>
        <p:txBody>
          <a:bodyPr/>
          <a:lstStyle/>
          <a:p>
            <a:r>
              <a:rPr lang="en-US" sz="3600" dirty="0"/>
              <a:t>Moveable Obstructions 15.2</a:t>
            </a:r>
          </a:p>
        </p:txBody>
      </p:sp>
      <p:sp>
        <p:nvSpPr>
          <p:cNvPr id="6" name="Content Placeholder 5">
            <a:extLst>
              <a:ext uri="{FF2B5EF4-FFF2-40B4-BE49-F238E27FC236}">
                <a16:creationId xmlns:a16="http://schemas.microsoft.com/office/drawing/2014/main" id="{816BD1DF-2061-D3D0-106B-D3EDD5459B94}"/>
              </a:ext>
            </a:extLst>
          </p:cNvPr>
          <p:cNvSpPr>
            <a:spLocks noGrp="1"/>
          </p:cNvSpPr>
          <p:nvPr>
            <p:ph sz="quarter" idx="4"/>
          </p:nvPr>
        </p:nvSpPr>
        <p:spPr>
          <a:xfrm>
            <a:off x="5088384" y="2737245"/>
            <a:ext cx="4185617" cy="3690987"/>
          </a:xfrm>
        </p:spPr>
        <p:txBody>
          <a:bodyPr>
            <a:normAutofit/>
          </a:bodyPr>
          <a:lstStyle/>
          <a:p>
            <a:r>
              <a:rPr lang="en-US" sz="2400" dirty="0"/>
              <a:t>Artificial Objects </a:t>
            </a:r>
          </a:p>
          <a:p>
            <a:pPr lvl="1"/>
            <a:r>
              <a:rPr lang="en-US" dirty="0"/>
              <a:t>Rake</a:t>
            </a:r>
          </a:p>
          <a:p>
            <a:pPr lvl="1"/>
            <a:r>
              <a:rPr lang="en-US" dirty="0"/>
              <a:t>Trash</a:t>
            </a:r>
          </a:p>
          <a:p>
            <a:pPr lvl="1"/>
            <a:r>
              <a:rPr lang="en-US" dirty="0"/>
              <a:t>Items left behind by previous groups</a:t>
            </a:r>
          </a:p>
          <a:p>
            <a:pPr lvl="1"/>
            <a:r>
              <a:rPr lang="en-US" dirty="0"/>
              <a:t>Red or Yellow Stakes	</a:t>
            </a:r>
          </a:p>
          <a:p>
            <a:r>
              <a:rPr lang="en-US" sz="2400" dirty="0"/>
              <a:t>If ball moves in process NO penalty and ball must be replaced</a:t>
            </a:r>
          </a:p>
        </p:txBody>
      </p:sp>
    </p:spTree>
    <p:extLst>
      <p:ext uri="{BB962C8B-B14F-4D97-AF65-F5344CB8AC3E}">
        <p14:creationId xmlns:p14="http://schemas.microsoft.com/office/powerpoint/2010/main" val="154487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C970-F606-82A3-18B5-6CC57370A236}"/>
              </a:ext>
            </a:extLst>
          </p:cNvPr>
          <p:cNvSpPr>
            <a:spLocks noGrp="1"/>
          </p:cNvSpPr>
          <p:nvPr>
            <p:ph type="title"/>
          </p:nvPr>
        </p:nvSpPr>
        <p:spPr/>
        <p:txBody>
          <a:bodyPr>
            <a:normAutofit/>
          </a:bodyPr>
          <a:lstStyle/>
          <a:p>
            <a:r>
              <a:rPr lang="en-US" sz="4000" dirty="0"/>
              <a:t>Loose Impediments &amp; Movable Obstructions</a:t>
            </a:r>
          </a:p>
        </p:txBody>
      </p:sp>
      <p:sp>
        <p:nvSpPr>
          <p:cNvPr id="4" name="TextBox 3">
            <a:extLst>
              <a:ext uri="{FF2B5EF4-FFF2-40B4-BE49-F238E27FC236}">
                <a16:creationId xmlns:a16="http://schemas.microsoft.com/office/drawing/2014/main" id="{1140B95F-FE68-931F-3FB6-7E988DC9B9F9}"/>
              </a:ext>
            </a:extLst>
          </p:cNvPr>
          <p:cNvSpPr txBox="1"/>
          <p:nvPr/>
        </p:nvSpPr>
        <p:spPr>
          <a:xfrm>
            <a:off x="1873483" y="5689743"/>
            <a:ext cx="6099048" cy="369332"/>
          </a:xfrm>
          <a:prstGeom prst="rect">
            <a:avLst/>
          </a:prstGeom>
          <a:noFill/>
        </p:spPr>
        <p:txBody>
          <a:bodyPr wrap="square">
            <a:spAutoFit/>
          </a:bodyPr>
          <a:lstStyle/>
          <a:p>
            <a:r>
              <a:rPr lang="en-US" dirty="0">
                <a:hlinkClick r:id="rId2"/>
              </a:rPr>
              <a:t>The Rules on Movable Obstructions in Golf (youtube.com)</a:t>
            </a:r>
            <a:endParaRPr lang="en-US" dirty="0"/>
          </a:p>
        </p:txBody>
      </p:sp>
      <p:sp>
        <p:nvSpPr>
          <p:cNvPr id="5" name="TextBox 4">
            <a:extLst>
              <a:ext uri="{FF2B5EF4-FFF2-40B4-BE49-F238E27FC236}">
                <a16:creationId xmlns:a16="http://schemas.microsoft.com/office/drawing/2014/main" id="{8AB5467F-F04E-1467-FB0C-FEC2CA37AAB2}"/>
              </a:ext>
            </a:extLst>
          </p:cNvPr>
          <p:cNvSpPr txBox="1"/>
          <p:nvPr/>
        </p:nvSpPr>
        <p:spPr>
          <a:xfrm>
            <a:off x="677334" y="1936750"/>
            <a:ext cx="8491347" cy="2246769"/>
          </a:xfrm>
          <a:prstGeom prst="rect">
            <a:avLst/>
          </a:prstGeom>
          <a:noFill/>
        </p:spPr>
        <p:txBody>
          <a:bodyPr wrap="square" rtlCol="0">
            <a:spAutoFit/>
          </a:bodyPr>
          <a:lstStyle/>
          <a:p>
            <a:r>
              <a:rPr lang="en-US" sz="2400" dirty="0">
                <a:solidFill>
                  <a:schemeClr val="tx1">
                    <a:lumMod val="75000"/>
                    <a:lumOff val="25000"/>
                  </a:schemeClr>
                </a:solidFill>
              </a:rPr>
              <a:t>Obstructions that can be moved with reasonable effort and without damaging the obstruction or the course. </a:t>
            </a:r>
          </a:p>
          <a:p>
            <a:pPr>
              <a:buClr>
                <a:schemeClr val="accent2"/>
              </a:buClr>
            </a:pPr>
            <a:r>
              <a:rPr lang="en-US" sz="2400" dirty="0">
                <a:solidFill>
                  <a:schemeClr val="tx1">
                    <a:lumMod val="75000"/>
                    <a:lumOff val="25000"/>
                  </a:schemeClr>
                </a:solidFill>
              </a:rPr>
              <a:t>	Examples: pebbles, twigs, leaves, trash, rakes, red or 	yellow stakes, cart path stakes/roping on most courses</a:t>
            </a:r>
          </a:p>
          <a:p>
            <a:r>
              <a:rPr lang="en-US" sz="2000" dirty="0">
                <a:solidFill>
                  <a:schemeClr val="tx1">
                    <a:lumMod val="75000"/>
                    <a:lumOff val="25000"/>
                  </a:schemeClr>
                </a:solidFill>
              </a:rPr>
              <a:t>	</a:t>
            </a:r>
          </a:p>
          <a:p>
            <a:endParaRPr lang="en-US" sz="2400" dirty="0"/>
          </a:p>
        </p:txBody>
      </p:sp>
      <p:pic>
        <p:nvPicPr>
          <p:cNvPr id="7" name="Picture 6" descr="A golf ball in a hole">
            <a:extLst>
              <a:ext uri="{FF2B5EF4-FFF2-40B4-BE49-F238E27FC236}">
                <a16:creationId xmlns:a16="http://schemas.microsoft.com/office/drawing/2014/main" id="{797569CC-C078-39D3-E5CF-2B8E565C62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9837" y="3621290"/>
            <a:ext cx="2272588" cy="1442296"/>
          </a:xfrm>
          <a:prstGeom prst="rect">
            <a:avLst/>
          </a:prstGeom>
        </p:spPr>
      </p:pic>
      <p:pic>
        <p:nvPicPr>
          <p:cNvPr id="9" name="Picture 8" descr="A close-up of a bunch of yellow and orange leaves">
            <a:extLst>
              <a:ext uri="{FF2B5EF4-FFF2-40B4-BE49-F238E27FC236}">
                <a16:creationId xmlns:a16="http://schemas.microsoft.com/office/drawing/2014/main" id="{7E3826D7-AE19-DF48-5E38-6F29A05B54A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023319" y="3621290"/>
            <a:ext cx="2273726" cy="1442296"/>
          </a:xfrm>
          <a:prstGeom prst="rect">
            <a:avLst/>
          </a:prstGeom>
        </p:spPr>
      </p:pic>
      <p:pic>
        <p:nvPicPr>
          <p:cNvPr id="11" name="Picture 10" descr="A close-up of a bunch of twigs">
            <a:extLst>
              <a:ext uri="{FF2B5EF4-FFF2-40B4-BE49-F238E27FC236}">
                <a16:creationId xmlns:a16="http://schemas.microsoft.com/office/drawing/2014/main" id="{8B1AF89F-3CA3-0E27-39F7-6CD45C68FBE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87938" y="3621291"/>
            <a:ext cx="2181825" cy="1442296"/>
          </a:xfrm>
          <a:prstGeom prst="rect">
            <a:avLst/>
          </a:prstGeom>
        </p:spPr>
      </p:pic>
      <p:pic>
        <p:nvPicPr>
          <p:cNvPr id="13" name="Picture 12" descr="A green trash can on grass">
            <a:extLst>
              <a:ext uri="{FF2B5EF4-FFF2-40B4-BE49-F238E27FC236}">
                <a16:creationId xmlns:a16="http://schemas.microsoft.com/office/drawing/2014/main" id="{090D9125-FEA5-E1DE-52AE-920E20E2A5F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860656" y="3621290"/>
            <a:ext cx="2340645" cy="1442296"/>
          </a:xfrm>
          <a:prstGeom prst="rect">
            <a:avLst/>
          </a:prstGeom>
        </p:spPr>
      </p:pic>
    </p:spTree>
    <p:extLst>
      <p:ext uri="{BB962C8B-B14F-4D97-AF65-F5344CB8AC3E}">
        <p14:creationId xmlns:p14="http://schemas.microsoft.com/office/powerpoint/2010/main" val="69398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C088-AB42-849F-DC2F-F3AD597A2861}"/>
              </a:ext>
            </a:extLst>
          </p:cNvPr>
          <p:cNvSpPr>
            <a:spLocks noGrp="1"/>
          </p:cNvSpPr>
          <p:nvPr>
            <p:ph type="title"/>
          </p:nvPr>
        </p:nvSpPr>
        <p:spPr>
          <a:xfrm>
            <a:off x="677334" y="609600"/>
            <a:ext cx="8596668" cy="771144"/>
          </a:xfrm>
        </p:spPr>
        <p:txBody>
          <a:bodyPr>
            <a:normAutofit/>
          </a:bodyPr>
          <a:lstStyle/>
          <a:p>
            <a:r>
              <a:rPr lang="en-US" sz="4000" dirty="0"/>
              <a:t>Free Relief-</a:t>
            </a:r>
            <a:r>
              <a:rPr lang="en-US" sz="4000" dirty="0">
                <a:solidFill>
                  <a:schemeClr val="tx1"/>
                </a:solidFill>
              </a:rPr>
              <a:t>Rule 15,16</a:t>
            </a:r>
          </a:p>
        </p:txBody>
      </p:sp>
      <p:sp>
        <p:nvSpPr>
          <p:cNvPr id="3" name="Content Placeholder 2">
            <a:extLst>
              <a:ext uri="{FF2B5EF4-FFF2-40B4-BE49-F238E27FC236}">
                <a16:creationId xmlns:a16="http://schemas.microsoft.com/office/drawing/2014/main" id="{5141201F-B030-7856-F86F-408E224FE6F6}"/>
              </a:ext>
            </a:extLst>
          </p:cNvPr>
          <p:cNvSpPr>
            <a:spLocks noGrp="1"/>
          </p:cNvSpPr>
          <p:nvPr>
            <p:ph sz="half" idx="1"/>
          </p:nvPr>
        </p:nvSpPr>
        <p:spPr>
          <a:xfrm>
            <a:off x="677334" y="1575372"/>
            <a:ext cx="4365520" cy="5090520"/>
          </a:xfrm>
        </p:spPr>
        <p:txBody>
          <a:bodyPr>
            <a:normAutofit fontScale="85000" lnSpcReduction="10000"/>
          </a:bodyPr>
          <a:lstStyle/>
          <a:p>
            <a:r>
              <a:rPr lang="en-US" sz="2800" dirty="0"/>
              <a:t>Abnormal Course Conditions (ACC) Rule 16.1</a:t>
            </a:r>
          </a:p>
          <a:p>
            <a:pPr lvl="1"/>
            <a:r>
              <a:rPr lang="en-US" sz="1900" dirty="0"/>
              <a:t>Anywhere on course </a:t>
            </a:r>
            <a:r>
              <a:rPr lang="en-US" sz="1200" dirty="0"/>
              <a:t>(Except from penalty areas and does not allow for line of play or line of sight relief.  Complete Relief must be taken.)</a:t>
            </a:r>
          </a:p>
          <a:p>
            <a:pPr lvl="2"/>
            <a:r>
              <a:rPr lang="en-US" sz="1900" dirty="0"/>
              <a:t>Ground Under Repair</a:t>
            </a:r>
          </a:p>
          <a:p>
            <a:pPr lvl="2"/>
            <a:r>
              <a:rPr lang="en-US" sz="1900" dirty="0"/>
              <a:t>Dangerous Animal Conditions Rule 16.2</a:t>
            </a:r>
            <a:r>
              <a:rPr lang="en-US" dirty="0"/>
              <a:t> (i.e. bees, fire ants, alligators) </a:t>
            </a:r>
          </a:p>
          <a:p>
            <a:pPr lvl="2"/>
            <a:r>
              <a:rPr lang="en-US" sz="1900" dirty="0"/>
              <a:t>Integral Objects </a:t>
            </a:r>
            <a:r>
              <a:rPr lang="en-US" dirty="0"/>
              <a:t>(cables, rods, artificial walls and pilings when located in penalty areas and bunkers)</a:t>
            </a:r>
          </a:p>
          <a:p>
            <a:pPr lvl="2"/>
            <a:r>
              <a:rPr lang="en-US" sz="1900" dirty="0"/>
              <a:t>Temporary Immovable Obstructions</a:t>
            </a:r>
          </a:p>
          <a:p>
            <a:pPr lvl="2"/>
            <a:r>
              <a:rPr lang="en-US" sz="1900" dirty="0"/>
              <a:t>No Play Zones</a:t>
            </a:r>
          </a:p>
          <a:p>
            <a:pPr lvl="2"/>
            <a:r>
              <a:rPr lang="en-US" sz="1900" dirty="0"/>
              <a:t>Temporary Water</a:t>
            </a:r>
          </a:p>
          <a:p>
            <a:pPr lvl="2"/>
            <a:r>
              <a:rPr lang="en-US" sz="1900" dirty="0"/>
              <a:t>Immovable Obstructions </a:t>
            </a:r>
            <a:r>
              <a:rPr lang="en-US" dirty="0"/>
              <a:t>(i.e. cart path)</a:t>
            </a:r>
          </a:p>
          <a:p>
            <a:pPr lvl="2"/>
            <a:endParaRPr lang="en-US" dirty="0"/>
          </a:p>
          <a:p>
            <a:pPr lvl="2"/>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1B937D7C-EC44-C95A-A6DA-0229D50E993D}"/>
              </a:ext>
            </a:extLst>
          </p:cNvPr>
          <p:cNvSpPr>
            <a:spLocks noGrp="1"/>
          </p:cNvSpPr>
          <p:nvPr>
            <p:ph sz="half" idx="2"/>
          </p:nvPr>
        </p:nvSpPr>
        <p:spPr>
          <a:xfrm>
            <a:off x="5089968" y="1575372"/>
            <a:ext cx="4184034" cy="3880773"/>
          </a:xfrm>
        </p:spPr>
        <p:txBody>
          <a:bodyPr>
            <a:normAutofit fontScale="85000" lnSpcReduction="10000"/>
          </a:bodyPr>
          <a:lstStyle/>
          <a:p>
            <a:r>
              <a:rPr lang="en-US" sz="3100" dirty="0"/>
              <a:t>Embedded Ball Rule 16.3</a:t>
            </a:r>
          </a:p>
          <a:p>
            <a:pPr lvl="1"/>
            <a:r>
              <a:rPr lang="en-US" sz="1900" dirty="0"/>
              <a:t>Must be in its own pitch mark</a:t>
            </a:r>
          </a:p>
          <a:p>
            <a:pPr lvl="1"/>
            <a:r>
              <a:rPr lang="en-US" sz="1900" dirty="0"/>
              <a:t>Part of the ball must be below ground level</a:t>
            </a:r>
          </a:p>
          <a:p>
            <a:pPr lvl="1"/>
            <a:r>
              <a:rPr lang="en-US" sz="1900" dirty="0"/>
              <a:t>Relief is </a:t>
            </a:r>
            <a:r>
              <a:rPr lang="en-US" sz="1900" b="1" dirty="0"/>
              <a:t>dropping</a:t>
            </a:r>
            <a:r>
              <a:rPr lang="en-US" sz="1900" dirty="0"/>
              <a:t> the ball within 1 club length directly behind ball</a:t>
            </a:r>
          </a:p>
          <a:p>
            <a:pPr lvl="1"/>
            <a:endParaRPr lang="en-US" dirty="0"/>
          </a:p>
        </p:txBody>
      </p:sp>
      <p:sp>
        <p:nvSpPr>
          <p:cNvPr id="5" name="AutoShape 2">
            <a:extLst>
              <a:ext uri="{FF2B5EF4-FFF2-40B4-BE49-F238E27FC236}">
                <a16:creationId xmlns:a16="http://schemas.microsoft.com/office/drawing/2014/main" id="{5BB6F335-E29B-2C06-0501-A1CE69E55AB1}"/>
              </a:ext>
            </a:extLst>
          </p:cNvPr>
          <p:cNvSpPr>
            <a:spLocks noChangeAspect="1" noChangeArrowheads="1"/>
          </p:cNvSpPr>
          <p:nvPr/>
        </p:nvSpPr>
        <p:spPr bwMode="auto">
          <a:xfrm>
            <a:off x="5943600" y="3276600"/>
            <a:ext cx="1746504" cy="17465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1C993320-4863-DF62-5C91-1F18673290E1}"/>
              </a:ext>
            </a:extLst>
          </p:cNvPr>
          <p:cNvPicPr>
            <a:picLocks noChangeAspect="1"/>
          </p:cNvPicPr>
          <p:nvPr/>
        </p:nvPicPr>
        <p:blipFill rotWithShape="1">
          <a:blip r:embed="rId2"/>
          <a:srcRect t="6338"/>
          <a:stretch/>
        </p:blipFill>
        <p:spPr>
          <a:xfrm>
            <a:off x="6095999" y="4104394"/>
            <a:ext cx="4073949" cy="2561497"/>
          </a:xfrm>
          <a:prstGeom prst="rect">
            <a:avLst/>
          </a:prstGeom>
        </p:spPr>
      </p:pic>
      <p:pic>
        <p:nvPicPr>
          <p:cNvPr id="11" name="Picture 10">
            <a:extLst>
              <a:ext uri="{FF2B5EF4-FFF2-40B4-BE49-F238E27FC236}">
                <a16:creationId xmlns:a16="http://schemas.microsoft.com/office/drawing/2014/main" id="{14337847-A90D-679B-853D-AD70BBACF943}"/>
              </a:ext>
            </a:extLst>
          </p:cNvPr>
          <p:cNvPicPr>
            <a:picLocks noChangeAspect="1"/>
          </p:cNvPicPr>
          <p:nvPr/>
        </p:nvPicPr>
        <p:blipFill rotWithShape="1">
          <a:blip r:embed="rId3"/>
          <a:srcRect t="11028" r="12093"/>
          <a:stretch/>
        </p:blipFill>
        <p:spPr>
          <a:xfrm>
            <a:off x="7690104" y="4089706"/>
            <a:ext cx="3875396" cy="2590871"/>
          </a:xfrm>
          <a:prstGeom prst="rect">
            <a:avLst/>
          </a:prstGeom>
        </p:spPr>
      </p:pic>
    </p:spTree>
    <p:extLst>
      <p:ext uri="{BB962C8B-B14F-4D97-AF65-F5344CB8AC3E}">
        <p14:creationId xmlns:p14="http://schemas.microsoft.com/office/powerpoint/2010/main" val="414971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58E1-39D8-0272-568A-3063197FFCB9}"/>
              </a:ext>
            </a:extLst>
          </p:cNvPr>
          <p:cNvSpPr>
            <a:spLocks noGrp="1"/>
          </p:cNvSpPr>
          <p:nvPr>
            <p:ph type="title"/>
          </p:nvPr>
        </p:nvSpPr>
        <p:spPr/>
        <p:txBody>
          <a:bodyPr>
            <a:normAutofit/>
          </a:bodyPr>
          <a:lstStyle/>
          <a:p>
            <a:r>
              <a:rPr lang="en-US" sz="4000" dirty="0"/>
              <a:t>Immovable Obstruction</a:t>
            </a:r>
          </a:p>
        </p:txBody>
      </p:sp>
      <p:sp>
        <p:nvSpPr>
          <p:cNvPr id="4" name="TextBox 3">
            <a:extLst>
              <a:ext uri="{FF2B5EF4-FFF2-40B4-BE49-F238E27FC236}">
                <a16:creationId xmlns:a16="http://schemas.microsoft.com/office/drawing/2014/main" id="{BF49308B-115E-58D3-1BD5-98AF651C23CC}"/>
              </a:ext>
            </a:extLst>
          </p:cNvPr>
          <p:cNvSpPr txBox="1"/>
          <p:nvPr/>
        </p:nvSpPr>
        <p:spPr>
          <a:xfrm>
            <a:off x="1457704" y="5035918"/>
            <a:ext cx="7189851" cy="369332"/>
          </a:xfrm>
          <a:prstGeom prst="rect">
            <a:avLst/>
          </a:prstGeom>
          <a:noFill/>
        </p:spPr>
        <p:txBody>
          <a:bodyPr wrap="square">
            <a:spAutoFit/>
          </a:bodyPr>
          <a:lstStyle/>
          <a:p>
            <a:r>
              <a:rPr lang="en-US" dirty="0">
                <a:hlinkClick r:id="rId2"/>
              </a:rPr>
              <a:t>How to Take FREE RELIEF From a Cart Path (youtube.com)</a:t>
            </a:r>
            <a:endParaRPr lang="en-US" dirty="0"/>
          </a:p>
        </p:txBody>
      </p:sp>
      <p:sp>
        <p:nvSpPr>
          <p:cNvPr id="7" name="TextBox 6">
            <a:extLst>
              <a:ext uri="{FF2B5EF4-FFF2-40B4-BE49-F238E27FC236}">
                <a16:creationId xmlns:a16="http://schemas.microsoft.com/office/drawing/2014/main" id="{BC55A58A-3B3F-0CE6-CB89-3B55BB7D4647}"/>
              </a:ext>
            </a:extLst>
          </p:cNvPr>
          <p:cNvSpPr txBox="1"/>
          <p:nvPr/>
        </p:nvSpPr>
        <p:spPr>
          <a:xfrm>
            <a:off x="677334" y="1788875"/>
            <a:ext cx="7343775" cy="3247043"/>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000" dirty="0">
                <a:solidFill>
                  <a:schemeClr val="tx1">
                    <a:lumMod val="75000"/>
                    <a:lumOff val="25000"/>
                  </a:schemeClr>
                </a:solidFill>
              </a:rPr>
              <a:t>Any obstructions that cannot be moved without unreasonable effort or without damaging the obstruction or the course AND</a:t>
            </a:r>
          </a:p>
          <a:p>
            <a:pPr marL="342900" indent="-342900">
              <a:spcBef>
                <a:spcPts val="1000"/>
              </a:spcBef>
              <a:buClr>
                <a:schemeClr val="accent1"/>
              </a:buClr>
              <a:buSzPct val="80000"/>
              <a:buFont typeface="Wingdings 3" charset="2"/>
              <a:buChar char=""/>
            </a:pPr>
            <a:r>
              <a:rPr lang="en-US" sz="2000" dirty="0">
                <a:solidFill>
                  <a:schemeClr val="tx1">
                    <a:lumMod val="75000"/>
                    <a:lumOff val="25000"/>
                  </a:schemeClr>
                </a:solidFill>
              </a:rPr>
              <a:t>Does not meet the definition of a movable obstruction, Examples-tee markers, boundary object or out of bounds stake</a:t>
            </a:r>
          </a:p>
          <a:p>
            <a:pPr marL="800100" lvl="2" indent="-342900">
              <a:spcBef>
                <a:spcPts val="1000"/>
              </a:spcBef>
              <a:buClr>
                <a:schemeClr val="accent1"/>
              </a:buClr>
              <a:buSzPct val="80000"/>
              <a:buFont typeface="Wingdings 3" charset="2"/>
              <a:buChar char=""/>
            </a:pPr>
            <a:r>
              <a:rPr lang="en-US" sz="2000" dirty="0">
                <a:solidFill>
                  <a:schemeClr val="tx1">
                    <a:lumMod val="75000"/>
                    <a:lumOff val="25000"/>
                  </a:schemeClr>
                </a:solidFill>
              </a:rPr>
              <a:t>Note: turf leading to an immovable obstruction is not part of the obstruction</a:t>
            </a:r>
          </a:p>
          <a:p>
            <a:pPr marL="342900" indent="-342900">
              <a:spcBef>
                <a:spcPts val="1000"/>
              </a:spcBef>
              <a:buClr>
                <a:schemeClr val="accent1"/>
              </a:buClr>
              <a:buSzPct val="80000"/>
              <a:buFont typeface="Wingdings 3" charset="2"/>
              <a:buChar char=""/>
            </a:pPr>
            <a:r>
              <a:rPr lang="en-US" sz="2000" dirty="0">
                <a:solidFill>
                  <a:schemeClr val="tx1">
                    <a:lumMod val="75000"/>
                    <a:lumOff val="25000"/>
                  </a:schemeClr>
                </a:solidFill>
              </a:rPr>
              <a:t>Most Common-Cart Path Relief</a:t>
            </a:r>
          </a:p>
        </p:txBody>
      </p:sp>
      <p:sp>
        <p:nvSpPr>
          <p:cNvPr id="9" name="TextBox 8">
            <a:extLst>
              <a:ext uri="{FF2B5EF4-FFF2-40B4-BE49-F238E27FC236}">
                <a16:creationId xmlns:a16="http://schemas.microsoft.com/office/drawing/2014/main" id="{15C949E3-C513-D664-CC63-986C487DAB59}"/>
              </a:ext>
            </a:extLst>
          </p:cNvPr>
          <p:cNvSpPr txBox="1"/>
          <p:nvPr/>
        </p:nvSpPr>
        <p:spPr>
          <a:xfrm>
            <a:off x="1459464" y="5529947"/>
            <a:ext cx="7410450" cy="369332"/>
          </a:xfrm>
          <a:prstGeom prst="rect">
            <a:avLst/>
          </a:prstGeom>
          <a:noFill/>
        </p:spPr>
        <p:txBody>
          <a:bodyPr wrap="square">
            <a:spAutoFit/>
          </a:bodyPr>
          <a:lstStyle/>
          <a:p>
            <a:r>
              <a:rPr lang="en-US" dirty="0">
                <a:hlinkClick r:id="rId3"/>
              </a:rPr>
              <a:t>4 MISTAKES When Taking Free Relief From a Cart Path (youtube.com)</a:t>
            </a:r>
            <a:endParaRPr lang="en-US" dirty="0"/>
          </a:p>
        </p:txBody>
      </p:sp>
    </p:spTree>
    <p:extLst>
      <p:ext uri="{BB962C8B-B14F-4D97-AF65-F5344CB8AC3E}">
        <p14:creationId xmlns:p14="http://schemas.microsoft.com/office/powerpoint/2010/main" val="281718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7A83-8694-AC12-0030-2579C7B5F541}"/>
              </a:ext>
            </a:extLst>
          </p:cNvPr>
          <p:cNvSpPr>
            <a:spLocks noGrp="1"/>
          </p:cNvSpPr>
          <p:nvPr>
            <p:ph type="title"/>
          </p:nvPr>
        </p:nvSpPr>
        <p:spPr/>
        <p:txBody>
          <a:bodyPr>
            <a:normAutofit/>
          </a:bodyPr>
          <a:lstStyle/>
          <a:p>
            <a:r>
              <a:rPr lang="en-US" sz="4000" dirty="0"/>
              <a:t>Abnormal Course Conditions</a:t>
            </a:r>
          </a:p>
        </p:txBody>
      </p:sp>
      <p:sp>
        <p:nvSpPr>
          <p:cNvPr id="4" name="TextBox 3">
            <a:extLst>
              <a:ext uri="{FF2B5EF4-FFF2-40B4-BE49-F238E27FC236}">
                <a16:creationId xmlns:a16="http://schemas.microsoft.com/office/drawing/2014/main" id="{0012ED2B-D78E-389F-A791-897732524AFA}"/>
              </a:ext>
            </a:extLst>
          </p:cNvPr>
          <p:cNvSpPr txBox="1"/>
          <p:nvPr/>
        </p:nvSpPr>
        <p:spPr>
          <a:xfrm>
            <a:off x="677334" y="1772704"/>
            <a:ext cx="8494098" cy="1631216"/>
          </a:xfrm>
          <a:prstGeom prst="rect">
            <a:avLst/>
          </a:prstGeom>
          <a:noFill/>
        </p:spPr>
        <p:txBody>
          <a:bodyPr wrap="square">
            <a:spAutoFit/>
          </a:bodyPr>
          <a:lstStyle/>
          <a:p>
            <a:r>
              <a:rPr lang="en-US" sz="2000" dirty="0"/>
              <a:t>If a player's ball is in a penalty area, there is no relief under the abnormal course conditions relief Rule (16.1), the embedded ball relief Rule (16.3) or the unplayable ball Rule (19). </a:t>
            </a:r>
          </a:p>
          <a:p>
            <a:pPr marL="342900" indent="-342900">
              <a:buAutoNum type="alphaUcPeriod"/>
            </a:pPr>
            <a:r>
              <a:rPr lang="en-US" sz="2000" dirty="0"/>
              <a:t>True</a:t>
            </a:r>
          </a:p>
          <a:p>
            <a:pPr marL="342900" indent="-342900">
              <a:buAutoNum type="alphaUcPeriod"/>
            </a:pPr>
            <a:r>
              <a:rPr lang="en-US" sz="2000" dirty="0"/>
              <a:t>False</a:t>
            </a:r>
          </a:p>
        </p:txBody>
      </p:sp>
      <p:sp>
        <p:nvSpPr>
          <p:cNvPr id="6" name="TextBox 5">
            <a:extLst>
              <a:ext uri="{FF2B5EF4-FFF2-40B4-BE49-F238E27FC236}">
                <a16:creationId xmlns:a16="http://schemas.microsoft.com/office/drawing/2014/main" id="{290CE11F-A234-992F-FAD2-8D792C530F52}"/>
              </a:ext>
            </a:extLst>
          </p:cNvPr>
          <p:cNvSpPr txBox="1"/>
          <p:nvPr/>
        </p:nvSpPr>
        <p:spPr>
          <a:xfrm>
            <a:off x="626049" y="3773439"/>
            <a:ext cx="8596668" cy="2585323"/>
          </a:xfrm>
          <a:prstGeom prst="rect">
            <a:avLst/>
          </a:prstGeom>
          <a:noFill/>
        </p:spPr>
        <p:txBody>
          <a:bodyPr wrap="square">
            <a:spAutoFit/>
          </a:bodyPr>
          <a:lstStyle/>
          <a:p>
            <a:pPr algn="l"/>
            <a:r>
              <a:rPr lang="en-US" b="0" i="0" dirty="0">
                <a:solidFill>
                  <a:srgbClr val="FF0000"/>
                </a:solidFill>
                <a:effectLst/>
                <a:latin typeface="Arial" panose="020B0604020202020204" pitchFamily="34" charset="0"/>
              </a:rPr>
              <a:t>The statement is True. </a:t>
            </a:r>
            <a:r>
              <a:rPr lang="en-US" b="0" i="0" dirty="0">
                <a:solidFill>
                  <a:srgbClr val="000000"/>
                </a:solidFill>
                <a:effectLst/>
                <a:latin typeface="Arial" panose="020B0604020202020204" pitchFamily="34" charset="0"/>
              </a:rPr>
              <a:t>Players do not get abnormal course condition or embedded ball relief and cannot take unplayable ball relief for a ball in a penalty area. Players are allowed to remove loose impediments and movable obstructions from a penalty area. Players also get free relief from dangerous animal conditions as well as stance and swing relief from a no play zone in a penalty area. But, for a ball in a no play zone in a penalty area the player must take penalty area relief outside the penalty area.</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See Rule 17.3</a:t>
            </a:r>
          </a:p>
        </p:txBody>
      </p:sp>
    </p:spTree>
    <p:extLst>
      <p:ext uri="{BB962C8B-B14F-4D97-AF65-F5344CB8AC3E}">
        <p14:creationId xmlns:p14="http://schemas.microsoft.com/office/powerpoint/2010/main" val="25211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3D2F-31C7-4E6D-A64C-F46D6B124AFD}"/>
              </a:ext>
            </a:extLst>
          </p:cNvPr>
          <p:cNvSpPr>
            <a:spLocks noGrp="1"/>
          </p:cNvSpPr>
          <p:nvPr>
            <p:ph type="title"/>
          </p:nvPr>
        </p:nvSpPr>
        <p:spPr/>
        <p:txBody>
          <a:bodyPr>
            <a:normAutofit/>
          </a:bodyPr>
          <a:lstStyle/>
          <a:p>
            <a:r>
              <a:rPr lang="en-US" sz="4000" dirty="0"/>
              <a:t>Abnormal Course Conditions</a:t>
            </a:r>
          </a:p>
        </p:txBody>
      </p:sp>
      <p:sp>
        <p:nvSpPr>
          <p:cNvPr id="4" name="TextBox 3">
            <a:extLst>
              <a:ext uri="{FF2B5EF4-FFF2-40B4-BE49-F238E27FC236}">
                <a16:creationId xmlns:a16="http://schemas.microsoft.com/office/drawing/2014/main" id="{626879AF-B286-09ED-5E1B-E8CAB61C2330}"/>
              </a:ext>
            </a:extLst>
          </p:cNvPr>
          <p:cNvSpPr txBox="1"/>
          <p:nvPr/>
        </p:nvSpPr>
        <p:spPr>
          <a:xfrm>
            <a:off x="677334" y="1930400"/>
            <a:ext cx="9381066" cy="1631216"/>
          </a:xfrm>
          <a:prstGeom prst="rect">
            <a:avLst/>
          </a:prstGeom>
          <a:noFill/>
        </p:spPr>
        <p:txBody>
          <a:bodyPr wrap="square">
            <a:spAutoFit/>
          </a:bodyPr>
          <a:lstStyle/>
          <a:p>
            <a:r>
              <a:rPr lang="en-US" sz="2000" dirty="0"/>
              <a:t>In taking relief from an abnormal course condition on a putting green and complete relief is available off the putting green, the player may choose to take maximum available relief on the putting green. (Ref. SN-290)</a:t>
            </a:r>
          </a:p>
          <a:p>
            <a:pPr marL="342900" indent="-342900">
              <a:buAutoNum type="alphaUcPeriod"/>
            </a:pPr>
            <a:r>
              <a:rPr lang="en-US" sz="2000" dirty="0"/>
              <a:t>True</a:t>
            </a:r>
          </a:p>
          <a:p>
            <a:pPr marL="342900" indent="-342900">
              <a:buAutoNum type="alphaUcPeriod"/>
            </a:pPr>
            <a:r>
              <a:rPr lang="en-US" sz="2000" dirty="0"/>
              <a:t>False</a:t>
            </a:r>
          </a:p>
        </p:txBody>
      </p:sp>
      <p:sp>
        <p:nvSpPr>
          <p:cNvPr id="6" name="TextBox 5">
            <a:extLst>
              <a:ext uri="{FF2B5EF4-FFF2-40B4-BE49-F238E27FC236}">
                <a16:creationId xmlns:a16="http://schemas.microsoft.com/office/drawing/2014/main" id="{6750A812-F6F1-F89A-409C-85F8B2FF340F}"/>
              </a:ext>
            </a:extLst>
          </p:cNvPr>
          <p:cNvSpPr txBox="1"/>
          <p:nvPr/>
        </p:nvSpPr>
        <p:spPr>
          <a:xfrm>
            <a:off x="677334" y="3994696"/>
            <a:ext cx="9051882" cy="1477328"/>
          </a:xfrm>
          <a:prstGeom prst="rect">
            <a:avLst/>
          </a:prstGeom>
          <a:noFill/>
        </p:spPr>
        <p:txBody>
          <a:bodyPr wrap="square">
            <a:spAutoFit/>
          </a:bodyPr>
          <a:lstStyle/>
          <a:p>
            <a:pPr algn="l"/>
            <a:r>
              <a:rPr lang="en-US" b="0" i="0" dirty="0">
                <a:solidFill>
                  <a:srgbClr val="FF0000"/>
                </a:solidFill>
                <a:effectLst/>
                <a:latin typeface="Arial" panose="020B0604020202020204" pitchFamily="34" charset="0"/>
              </a:rPr>
              <a:t>The statement is False. </a:t>
            </a:r>
            <a:r>
              <a:rPr lang="en-US" b="0" i="0" dirty="0">
                <a:solidFill>
                  <a:srgbClr val="000000"/>
                </a:solidFill>
                <a:effectLst/>
                <a:latin typeface="Arial" panose="020B0604020202020204" pitchFamily="34" charset="0"/>
              </a:rPr>
              <a:t>The player must take relief off the putting green. The player is only allowed maximum relief when complete relief is not available. For example, when a bunker is completely filled with water.</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See Rule 16.1d</a:t>
            </a:r>
          </a:p>
        </p:txBody>
      </p:sp>
    </p:spTree>
    <p:extLst>
      <p:ext uri="{BB962C8B-B14F-4D97-AF65-F5344CB8AC3E}">
        <p14:creationId xmlns:p14="http://schemas.microsoft.com/office/powerpoint/2010/main" val="170502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741</TotalTime>
  <Words>2906</Words>
  <Application>Microsoft Office PowerPoint</Application>
  <PresentationFormat>Widescreen</PresentationFormat>
  <Paragraphs>258</Paragraphs>
  <Slides>30</Slides>
  <Notes>2</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Calibri</vt:lpstr>
      <vt:lpstr>Calibri Light</vt:lpstr>
      <vt:lpstr>National-Bold</vt:lpstr>
      <vt:lpstr>National-Regular</vt:lpstr>
      <vt:lpstr>Trebuchet MS</vt:lpstr>
      <vt:lpstr>Wingdings 3</vt:lpstr>
      <vt:lpstr>Facet</vt:lpstr>
      <vt:lpstr>Rules of Golf  </vt:lpstr>
      <vt:lpstr>Topics-</vt:lpstr>
      <vt:lpstr>Content References</vt:lpstr>
      <vt:lpstr>Free Relief-Rule 15,16</vt:lpstr>
      <vt:lpstr>Loose Impediments &amp; Movable Obstructions</vt:lpstr>
      <vt:lpstr>Free Relief-Rule 15,16</vt:lpstr>
      <vt:lpstr>Immovable Obstruction</vt:lpstr>
      <vt:lpstr>Abnormal Course Conditions</vt:lpstr>
      <vt:lpstr>Abnormal Course Conditions</vt:lpstr>
      <vt:lpstr>Abnormal Course Conditions</vt:lpstr>
      <vt:lpstr>Abnormal Course Conditions</vt:lpstr>
      <vt:lpstr>Penalty Relief-Rules 17-19 One Stroke</vt:lpstr>
      <vt:lpstr>Red and Yellow Penalty Areas</vt:lpstr>
      <vt:lpstr>Lost Ball or Out of Bounds-Provisional Ball (Rule 18)</vt:lpstr>
      <vt:lpstr>Lost Ball or Out of Bounds-Local Model Rule E-5</vt:lpstr>
      <vt:lpstr>Local Model Rule E-5</vt:lpstr>
      <vt:lpstr>Around the Green-Relief or No Relief?</vt:lpstr>
      <vt:lpstr>Around the Green-Relief or No Relief?</vt:lpstr>
      <vt:lpstr>Marking Your Ball</vt:lpstr>
      <vt:lpstr>Marking Your Ball</vt:lpstr>
      <vt:lpstr>Marking Your Ball</vt:lpstr>
      <vt:lpstr>Marking Your Ball</vt:lpstr>
      <vt:lpstr>Marking Your Ball</vt:lpstr>
      <vt:lpstr>Match Play vs. Stroke Play</vt:lpstr>
      <vt:lpstr>Match Play</vt:lpstr>
      <vt:lpstr>Match Play</vt:lpstr>
      <vt:lpstr>Match Play</vt:lpstr>
      <vt:lpstr>Thank you!</vt:lpstr>
      <vt:lpstr>Abnormal Course Conditions</vt:lpstr>
      <vt:lpstr>Topic Suggestions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North State Golf Association</dc:title>
  <dc:creator>Robin Gallagher</dc:creator>
  <cp:lastModifiedBy>Robin Gallagher</cp:lastModifiedBy>
  <cp:revision>3</cp:revision>
  <dcterms:created xsi:type="dcterms:W3CDTF">2024-06-05T18:23:11Z</dcterms:created>
  <dcterms:modified xsi:type="dcterms:W3CDTF">2024-08-08T21:13:11Z</dcterms:modified>
</cp:coreProperties>
</file>